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0" r:id="rId1"/>
    <p:sldMasterId id="2147483672" r:id="rId2"/>
  </p:sldMasterIdLst>
  <p:notesMasterIdLst>
    <p:notesMasterId r:id="rId58"/>
  </p:notesMasterIdLst>
  <p:handoutMasterIdLst>
    <p:handoutMasterId r:id="rId59"/>
  </p:handoutMasterIdLst>
  <p:sldIdLst>
    <p:sldId id="256" r:id="rId3"/>
    <p:sldId id="278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326" r:id="rId12"/>
    <p:sldId id="286" r:id="rId13"/>
    <p:sldId id="287" r:id="rId14"/>
    <p:sldId id="327" r:id="rId15"/>
    <p:sldId id="288" r:id="rId16"/>
    <p:sldId id="289" r:id="rId17"/>
    <p:sldId id="328" r:id="rId18"/>
    <p:sldId id="290" r:id="rId19"/>
    <p:sldId id="291" r:id="rId20"/>
    <p:sldId id="329" r:id="rId21"/>
    <p:sldId id="292" r:id="rId22"/>
    <p:sldId id="293" r:id="rId23"/>
    <p:sldId id="294" r:id="rId24"/>
    <p:sldId id="295" r:id="rId25"/>
    <p:sldId id="330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31" r:id="rId39"/>
    <p:sldId id="309" r:id="rId40"/>
    <p:sldId id="332" r:id="rId41"/>
    <p:sldId id="310" r:id="rId42"/>
    <p:sldId id="311" r:id="rId43"/>
    <p:sldId id="312" r:id="rId44"/>
    <p:sldId id="313" r:id="rId45"/>
    <p:sldId id="314" r:id="rId46"/>
    <p:sldId id="315" r:id="rId47"/>
    <p:sldId id="317" r:id="rId48"/>
    <p:sldId id="318" r:id="rId49"/>
    <p:sldId id="319" r:id="rId50"/>
    <p:sldId id="320" r:id="rId51"/>
    <p:sldId id="321" r:id="rId52"/>
    <p:sldId id="322" r:id="rId53"/>
    <p:sldId id="323" r:id="rId54"/>
    <p:sldId id="324" r:id="rId55"/>
    <p:sldId id="325" r:id="rId56"/>
    <p:sldId id="274" r:id="rId57"/>
  </p:sldIdLst>
  <p:sldSz cx="9144000" cy="6858000" type="screen4x3"/>
  <p:notesSz cx="6854825" cy="9083675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2B4"/>
    <a:srgbClr val="35297D"/>
    <a:srgbClr val="00252E"/>
    <a:srgbClr val="FFFF9B"/>
    <a:srgbClr val="FFCC68"/>
    <a:srgbClr val="FFE59B"/>
    <a:srgbClr val="F6BF69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23" autoAdjust="0"/>
    <p:restoredTop sz="80330" autoAdjust="0"/>
  </p:normalViewPr>
  <p:slideViewPr>
    <p:cSldViewPr snapToGrid="0">
      <p:cViewPr varScale="1">
        <p:scale>
          <a:sx n="60" d="100"/>
          <a:sy n="60" d="100"/>
        </p:scale>
        <p:origin x="-1524" y="-78"/>
      </p:cViewPr>
      <p:guideLst>
        <p:guide orient="horz" pos="2736"/>
        <p:guide orient="horz" pos="864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1164"/>
    </p:cViewPr>
  </p:sorterViewPr>
  <p:notesViewPr>
    <p:cSldViewPr snapToGrid="0">
      <p:cViewPr varScale="1">
        <p:scale>
          <a:sx n="65" d="100"/>
          <a:sy n="65" d="100"/>
        </p:scale>
        <p:origin x="-2558" y="-77"/>
      </p:cViewPr>
      <p:guideLst>
        <p:guide orient="horz" pos="2861"/>
        <p:guide pos="215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40.xml"/><Relationship Id="rId13" Type="http://schemas.openxmlformats.org/officeDocument/2006/relationships/slide" Target="slides/slide45.xml"/><Relationship Id="rId18" Type="http://schemas.openxmlformats.org/officeDocument/2006/relationships/slide" Target="slides/slide50.xml"/><Relationship Id="rId3" Type="http://schemas.openxmlformats.org/officeDocument/2006/relationships/slide" Target="slides/slide34.xml"/><Relationship Id="rId21" Type="http://schemas.openxmlformats.org/officeDocument/2006/relationships/slide" Target="slides/slide53.xml"/><Relationship Id="rId7" Type="http://schemas.openxmlformats.org/officeDocument/2006/relationships/slide" Target="slides/slide38.xml"/><Relationship Id="rId12" Type="http://schemas.openxmlformats.org/officeDocument/2006/relationships/slide" Target="slides/slide44.xml"/><Relationship Id="rId17" Type="http://schemas.openxmlformats.org/officeDocument/2006/relationships/slide" Target="slides/slide49.xml"/><Relationship Id="rId2" Type="http://schemas.openxmlformats.org/officeDocument/2006/relationships/slide" Target="slides/slide33.xml"/><Relationship Id="rId16" Type="http://schemas.openxmlformats.org/officeDocument/2006/relationships/slide" Target="slides/slide48.xml"/><Relationship Id="rId20" Type="http://schemas.openxmlformats.org/officeDocument/2006/relationships/slide" Target="slides/slide52.xml"/><Relationship Id="rId1" Type="http://schemas.openxmlformats.org/officeDocument/2006/relationships/slide" Target="slides/slide32.xml"/><Relationship Id="rId6" Type="http://schemas.openxmlformats.org/officeDocument/2006/relationships/slide" Target="slides/slide37.xml"/><Relationship Id="rId11" Type="http://schemas.openxmlformats.org/officeDocument/2006/relationships/slide" Target="slides/slide43.xml"/><Relationship Id="rId5" Type="http://schemas.openxmlformats.org/officeDocument/2006/relationships/slide" Target="slides/slide36.xml"/><Relationship Id="rId15" Type="http://schemas.openxmlformats.org/officeDocument/2006/relationships/slide" Target="slides/slide47.xml"/><Relationship Id="rId10" Type="http://schemas.openxmlformats.org/officeDocument/2006/relationships/slide" Target="slides/slide42.xml"/><Relationship Id="rId19" Type="http://schemas.openxmlformats.org/officeDocument/2006/relationships/slide" Target="slides/slide51.xml"/><Relationship Id="rId4" Type="http://schemas.openxmlformats.org/officeDocument/2006/relationships/slide" Target="slides/slide35.xml"/><Relationship Id="rId9" Type="http://schemas.openxmlformats.org/officeDocument/2006/relationships/slide" Target="slides/slide41.xml"/><Relationship Id="rId14" Type="http://schemas.openxmlformats.org/officeDocument/2006/relationships/slide" Target="slides/slide46.xml"/><Relationship Id="rId22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55563" y="8764588"/>
            <a:ext cx="6710362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4849" tIns="49756" rIns="94849" bIns="49756">
            <a:spAutoFit/>
          </a:bodyPr>
          <a:lstStyle>
            <a:lvl1pPr algn="l" defTabSz="606425"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657225" indent="-184150" algn="l" defTabSz="606425"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charset="0"/>
              </a:defRPr>
            </a:lvl2pPr>
            <a:lvl3pPr marL="1366838" algn="l" defTabSz="606425"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485900" algn="l" defTabSz="606425"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charset="0"/>
              </a:defRPr>
            </a:lvl4pPr>
            <a:lvl5pPr marL="1892300" algn="l" defTabSz="606425"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charset="0"/>
              </a:defRPr>
            </a:lvl5pPr>
            <a:lvl6pPr marL="2349500" defTabSz="606425" eaLnBrk="0" fontAlgn="base" hangingPunct="0">
              <a:spcBef>
                <a:spcPct val="0"/>
              </a:spcBef>
              <a:spcAft>
                <a:spcPct val="0"/>
              </a:spcAft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charset="0"/>
              </a:defRPr>
            </a:lvl6pPr>
            <a:lvl7pPr marL="2806700" defTabSz="606425" eaLnBrk="0" fontAlgn="base" hangingPunct="0">
              <a:spcBef>
                <a:spcPct val="0"/>
              </a:spcBef>
              <a:spcAft>
                <a:spcPct val="0"/>
              </a:spcAft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charset="0"/>
              </a:defRPr>
            </a:lvl7pPr>
            <a:lvl8pPr marL="3263900" defTabSz="606425" eaLnBrk="0" fontAlgn="base" hangingPunct="0">
              <a:spcBef>
                <a:spcPct val="0"/>
              </a:spcBef>
              <a:spcAft>
                <a:spcPct val="0"/>
              </a:spcAft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charset="0"/>
              </a:defRPr>
            </a:lvl8pPr>
            <a:lvl9pPr marL="3721100" defTabSz="606425" eaLnBrk="0" fontAlgn="base" hangingPunct="0">
              <a:spcBef>
                <a:spcPct val="0"/>
              </a:spcBef>
              <a:spcAft>
                <a:spcPct val="0"/>
              </a:spcAft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uk-UA" sz="800" b="1"/>
              <a:t>Copyright © 2001, Cisco Systems, Inc. All rights reserved. Printed in USA.</a:t>
            </a:r>
            <a:br>
              <a:rPr lang="en-US" altLang="uk-UA" sz="800" b="1"/>
            </a:br>
            <a:r>
              <a:rPr lang="en-US" altLang="uk-UA" sz="800" b="1"/>
              <a:t>Presentation_ID.scr</a:t>
            </a:r>
          </a:p>
        </p:txBody>
      </p:sp>
      <p:sp>
        <p:nvSpPr>
          <p:cNvPr id="3077" name="Line 5"/>
          <p:cNvSpPr>
            <a:spLocks noChangeShapeType="1"/>
          </p:cNvSpPr>
          <p:nvPr/>
        </p:nvSpPr>
        <p:spPr bwMode="auto">
          <a:xfrm>
            <a:off x="150813" y="8778875"/>
            <a:ext cx="65516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680220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04" name="Rectangle 8"/>
          <p:cNvSpPr>
            <a:spLocks noChangeArrowheads="1"/>
          </p:cNvSpPr>
          <p:nvPr/>
        </p:nvSpPr>
        <p:spPr bwMode="auto">
          <a:xfrm>
            <a:off x="6111875" y="8410575"/>
            <a:ext cx="439738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uk-UA"/>
          </a:p>
        </p:txBody>
      </p:sp>
      <p:sp>
        <p:nvSpPr>
          <p:cNvPr id="183305" name="Rectangle 9"/>
          <p:cNvSpPr>
            <a:spLocks noChangeArrowheads="1"/>
          </p:cNvSpPr>
          <p:nvPr/>
        </p:nvSpPr>
        <p:spPr bwMode="auto">
          <a:xfrm>
            <a:off x="55563" y="8585200"/>
            <a:ext cx="2562225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3435" tIns="49014" rIns="93435" bIns="49014">
            <a:spAutoFit/>
          </a:bodyPr>
          <a:lstStyle>
            <a:lvl1pPr algn="l" defTabSz="596900"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649288" indent="-184150" algn="l" defTabSz="596900"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2pPr>
            <a:lvl3pPr marL="1346200" algn="l" defTabSz="596900"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463675" algn="l" defTabSz="596900"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4pPr>
            <a:lvl5pPr marL="1865313" algn="l" defTabSz="596900"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5pPr>
            <a:lvl6pPr marL="2322513" defTabSz="596900" eaLnBrk="0" fontAlgn="base" hangingPunct="0">
              <a:spcBef>
                <a:spcPct val="0"/>
              </a:spcBef>
              <a:spcAft>
                <a:spcPct val="0"/>
              </a:spcAft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79713" defTabSz="596900" eaLnBrk="0" fontAlgn="base" hangingPunct="0">
              <a:spcBef>
                <a:spcPct val="0"/>
              </a:spcBef>
              <a:spcAft>
                <a:spcPct val="0"/>
              </a:spcAft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7pPr>
            <a:lvl8pPr marL="3236913" defTabSz="596900" eaLnBrk="0" fontAlgn="base" hangingPunct="0">
              <a:spcBef>
                <a:spcPct val="0"/>
              </a:spcBef>
              <a:spcAft>
                <a:spcPct val="0"/>
              </a:spcAft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94113" defTabSz="596900" eaLnBrk="0" fontAlgn="base" hangingPunct="0">
              <a:spcBef>
                <a:spcPct val="0"/>
              </a:spcBef>
              <a:spcAft>
                <a:spcPct val="0"/>
              </a:spcAft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uk-UA" sz="800" b="1"/>
              <a:t>© 2001, Cisco Systems, Inc. All rights reserved.</a:t>
            </a:r>
          </a:p>
          <a:p>
            <a:pPr>
              <a:lnSpc>
                <a:spcPct val="100000"/>
              </a:lnSpc>
            </a:pPr>
            <a:r>
              <a:rPr lang="en-US" altLang="uk-UA" sz="800" b="1"/>
              <a:t>&lt;Title of Course (ACRO) vX.X&gt;</a:t>
            </a:r>
          </a:p>
        </p:txBody>
      </p:sp>
      <p:sp>
        <p:nvSpPr>
          <p:cNvPr id="183306" name="Line 10"/>
          <p:cNvSpPr>
            <a:spLocks noChangeShapeType="1"/>
          </p:cNvSpPr>
          <p:nvPr/>
        </p:nvSpPr>
        <p:spPr bwMode="auto">
          <a:xfrm>
            <a:off x="149225" y="8599488"/>
            <a:ext cx="65039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uk-UA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797550" y="8480425"/>
            <a:ext cx="795338" cy="28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8380" tIns="0" rIns="18380" bIns="0" numCol="1" anchor="b" anchorCtr="0" compatLnSpc="1">
            <a:prstTxWarp prst="textNoShape">
              <a:avLst/>
            </a:prstTxWarp>
          </a:bodyPr>
          <a:lstStyle>
            <a:lvl1pPr algn="r" defTabSz="881063">
              <a:lnSpc>
                <a:spcPct val="100000"/>
              </a:lnSpc>
              <a:defRPr sz="800"/>
            </a:lvl1pPr>
          </a:lstStyle>
          <a:p>
            <a:fld id="{AD07956E-E364-496B-842C-8195D31067CD}" type="slidenum">
              <a:rPr lang="en-US" altLang="uk-UA"/>
              <a:pPr/>
              <a:t>‹#›</a:t>
            </a:fld>
            <a:endParaRPr lang="en-US" altLang="uk-UA"/>
          </a:p>
        </p:txBody>
      </p:sp>
      <p:sp>
        <p:nvSpPr>
          <p:cNvPr id="183308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5663" y="239713"/>
            <a:ext cx="5200650" cy="39004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395288" y="4278313"/>
            <a:ext cx="5986462" cy="415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435" tIns="49014" rIns="93435" bIns="490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uk-UA" smtClean="0"/>
              <a:t>Body Text</a:t>
            </a:r>
          </a:p>
          <a:p>
            <a:pPr lvl="1"/>
            <a:r>
              <a:rPr lang="en-US" altLang="uk-UA" smtClean="0"/>
              <a:t>Second Level</a:t>
            </a:r>
          </a:p>
          <a:p>
            <a:pPr lvl="2"/>
            <a:r>
              <a:rPr lang="en-US" altLang="uk-UA" smtClean="0"/>
              <a:t>Third Level</a:t>
            </a:r>
          </a:p>
          <a:p>
            <a:pPr lvl="3"/>
            <a:r>
              <a:rPr lang="en-US" altLang="uk-UA" smtClean="0"/>
              <a:t>Fourth Level</a:t>
            </a:r>
          </a:p>
          <a:p>
            <a:pPr lvl="4"/>
            <a:r>
              <a:rPr lang="en-US" altLang="uk-UA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1728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40000"/>
      </a:spcBef>
      <a:spcAft>
        <a:spcPct val="0"/>
      </a:spcAft>
      <a:buSzPct val="100000"/>
      <a:buChar char="•"/>
      <a:defRPr sz="1400" kern="1200">
        <a:solidFill>
          <a:schemeClr val="tx1"/>
        </a:solidFill>
        <a:latin typeface="Arial" charset="0"/>
        <a:ea typeface="+mn-ea"/>
        <a:cs typeface="+mn-cs"/>
      </a:defRPr>
    </a:lvl1pPr>
    <a:lvl2pPr marL="482600" indent="-120650" algn="l" defTabSz="1020763" rtl="0" eaLnBrk="0" fontAlgn="base" hangingPunct="0">
      <a:lnSpc>
        <a:spcPct val="90000"/>
      </a:lnSpc>
      <a:spcBef>
        <a:spcPct val="40000"/>
      </a:spcBef>
      <a:spcAft>
        <a:spcPct val="0"/>
      </a:spcAft>
      <a:buSzPct val="100000"/>
      <a:buChar char="•"/>
      <a:defRPr sz="1400" kern="1200">
        <a:solidFill>
          <a:schemeClr val="tx1"/>
        </a:solidFill>
        <a:latin typeface="Arial" charset="0"/>
        <a:ea typeface="+mn-ea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40000"/>
      </a:spcBef>
      <a:spcAft>
        <a:spcPct val="0"/>
      </a:spcAft>
      <a:buSzPct val="100000"/>
      <a:buChar char="•"/>
      <a:defRPr sz="1400" kern="1200">
        <a:solidFill>
          <a:schemeClr val="tx1"/>
        </a:solidFill>
        <a:latin typeface="Arial" charset="0"/>
        <a:ea typeface="+mn-ea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40000"/>
      </a:spcBef>
      <a:spcAft>
        <a:spcPct val="0"/>
      </a:spcAft>
      <a:buSzPct val="100000"/>
      <a:buChar char="•"/>
      <a:defRPr sz="1400" kern="1200">
        <a:solidFill>
          <a:schemeClr val="tx1"/>
        </a:solidFill>
        <a:latin typeface="Arial" charset="0"/>
        <a:ea typeface="+mn-ea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40000"/>
      </a:spcBef>
      <a:spcAft>
        <a:spcPct val="0"/>
      </a:spcAft>
      <a:buSzPct val="100000"/>
      <a:buChar char="•"/>
      <a:defRPr sz="1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C3FB80-EDD4-4D02-AE7A-F867B671EA76}" type="slidenum">
              <a:rPr lang="en-US" altLang="uk-UA"/>
              <a:pPr/>
              <a:t>1</a:t>
            </a:fld>
            <a:endParaRPr lang="en-US" altLang="uk-UA"/>
          </a:p>
        </p:txBody>
      </p:sp>
      <p:sp>
        <p:nvSpPr>
          <p:cNvPr id="149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uk-UA" altLang="uk-UA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10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dirty="0" smtClean="0"/>
              <a:t>Functions of a Router</a:t>
            </a:r>
          </a:p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dirty="0" smtClean="0"/>
              <a:t>4.1.1.6</a:t>
            </a:r>
            <a:r>
              <a:rPr lang="en-US" b="1" baseline="0" dirty="0" smtClean="0"/>
              <a:t> Packet Forwarding Methods</a:t>
            </a:r>
            <a:endParaRPr lang="en-US" b="1" dirty="0" smtClean="0"/>
          </a:p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dirty="0" smtClean="0"/>
              <a:t>4.1.1.7 Activity – Identify Router Components</a:t>
            </a:r>
          </a:p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dirty="0" smtClean="0"/>
              <a:t>4.1.1.8 Packet Tracer – Using Traceroute to Discover Networks</a:t>
            </a:r>
          </a:p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dirty="0" smtClean="0"/>
              <a:t>4.1.1.9</a:t>
            </a:r>
            <a:r>
              <a:rPr lang="en-US" b="1" baseline="0" dirty="0" smtClean="0"/>
              <a:t> Lab – Mapping the Internet</a:t>
            </a: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11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dirty="0" smtClean="0"/>
              <a:t>4.1.2 Connect Devices</a:t>
            </a:r>
          </a:p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baseline="0" dirty="0" smtClean="0"/>
              <a:t>4.1.2.1  Connect to a Network </a:t>
            </a: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12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dirty="0" smtClean="0"/>
              <a:t>4.1.2 Connect Devices</a:t>
            </a:r>
          </a:p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baseline="0" dirty="0" smtClean="0"/>
              <a:t>4.1.2.2 Default Gateways</a:t>
            </a: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13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dirty="0" smtClean="0"/>
              <a:t>4.1.2 Connect Devices</a:t>
            </a:r>
          </a:p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baseline="0" dirty="0" smtClean="0"/>
              <a:t>4.1.2.2 Default Gateways</a:t>
            </a: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14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dirty="0" smtClean="0"/>
              <a:t>4.1.2 Connect Devices</a:t>
            </a:r>
          </a:p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baseline="0" dirty="0" smtClean="0"/>
              <a:t>4.1.2.3 Document Network Addressing</a:t>
            </a: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15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dirty="0" smtClean="0"/>
              <a:t>4.1.2 Connect Devices</a:t>
            </a:r>
          </a:p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baseline="0" dirty="0" smtClean="0"/>
              <a:t>4.1.2.4 Enable IP on a Host</a:t>
            </a:r>
            <a:endParaRPr lang="en-US" b="1" dirty="0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16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dirty="0" smtClean="0"/>
              <a:t>4.1.2 Connect Devices</a:t>
            </a:r>
          </a:p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baseline="0" dirty="0" smtClean="0"/>
              <a:t>4.1.2.4 Enable IP on a Host</a:t>
            </a:r>
            <a:endParaRPr lang="en-US" b="1" dirty="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17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dirty="0" smtClean="0"/>
              <a:t>4.1.2 Connect Devices</a:t>
            </a:r>
          </a:p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baseline="0" dirty="0" smtClean="0"/>
              <a:t>4.1.2.5 Device LEDs</a:t>
            </a:r>
            <a:endParaRPr lang="en-US" b="1" dirty="0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18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dirty="0" smtClean="0"/>
              <a:t>4.1.2 Connect Devices</a:t>
            </a:r>
          </a:p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baseline="0" dirty="0" smtClean="0"/>
              <a:t>4.1.2.6 </a:t>
            </a:r>
            <a:r>
              <a:rPr lang="en-US" dirty="0" smtClean="0"/>
              <a:t>Console Access</a:t>
            </a:r>
            <a:endParaRPr lang="en-US" b="1" dirty="0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19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dirty="0" smtClean="0"/>
              <a:t>4.1.2 Connect Devices</a:t>
            </a:r>
          </a:p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baseline="0" dirty="0" smtClean="0"/>
              <a:t>4.1.2.6 </a:t>
            </a:r>
            <a:r>
              <a:rPr lang="en-US" dirty="0" smtClean="0"/>
              <a:t>Console Access</a:t>
            </a:r>
            <a:endParaRPr lang="en-US" b="1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2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 smtClean="0"/>
              <a:t>4.1 Initial Router Configuration</a:t>
            </a:r>
          </a:p>
          <a:p>
            <a:pPr>
              <a:buFontTx/>
              <a:buNone/>
            </a:pPr>
            <a:r>
              <a:rPr lang="en-US" b="1" dirty="0" smtClean="0"/>
              <a:t>4.1.1 Function of a Router</a:t>
            </a:r>
          </a:p>
          <a:p>
            <a:pPr>
              <a:buFontTx/>
              <a:buNone/>
            </a:pPr>
            <a:r>
              <a:rPr lang="en-US" b="1" dirty="0" smtClean="0"/>
              <a:t>4.1.1.1 Characteristics of a Network</a:t>
            </a:r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20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dirty="0" smtClean="0"/>
              <a:t>4.1.2 Connect Devices</a:t>
            </a:r>
          </a:p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baseline="0" dirty="0" smtClean="0"/>
              <a:t>4.1.2.7 Enable IP on a Switch</a:t>
            </a:r>
          </a:p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baseline="0" dirty="0" smtClean="0"/>
              <a:t>4.1.2.8 Activity – Document an Addressing Scheme</a:t>
            </a:r>
          </a:p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baseline="0" dirty="0" smtClean="0"/>
              <a:t>4.1.2.9 Packet Tracer – Documenting the Network</a:t>
            </a:r>
            <a:endParaRPr lang="en-US" b="1" dirty="0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21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dirty="0" smtClean="0"/>
              <a:t>4.1.3</a:t>
            </a:r>
            <a:r>
              <a:rPr lang="en-US" b="1" baseline="0" dirty="0" smtClean="0"/>
              <a:t> Basic Settings on a Router</a:t>
            </a:r>
          </a:p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baseline="0" dirty="0" smtClean="0"/>
              <a:t>4.1.3.1 </a:t>
            </a:r>
            <a:r>
              <a:rPr lang="en-US" dirty="0" smtClean="0"/>
              <a:t>Configure Basic Router Settings </a:t>
            </a:r>
            <a:endParaRPr lang="en-US" b="1" dirty="0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22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dirty="0" smtClean="0"/>
              <a:t>4.1.3</a:t>
            </a:r>
            <a:r>
              <a:rPr lang="en-US" b="1" baseline="0" dirty="0" smtClean="0"/>
              <a:t> Basic Settings on a Router</a:t>
            </a:r>
          </a:p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baseline="0" dirty="0" smtClean="0"/>
              <a:t>4.1.3.3 </a:t>
            </a:r>
            <a:r>
              <a:rPr lang="en-US" dirty="0" smtClean="0"/>
              <a:t>Configure Router Interfaces</a:t>
            </a:r>
            <a:endParaRPr lang="en-US" b="1" dirty="0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23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dirty="0" smtClean="0"/>
              <a:t>4.1.3</a:t>
            </a:r>
            <a:r>
              <a:rPr lang="en-US" b="1" baseline="0" dirty="0" smtClean="0"/>
              <a:t> Basic Settings on a Router</a:t>
            </a:r>
          </a:p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baseline="0" dirty="0" smtClean="0"/>
              <a:t>4.1.3.3 </a:t>
            </a:r>
            <a:r>
              <a:rPr lang="en-US" dirty="0" smtClean="0"/>
              <a:t>Configure an IPv6 Router Interface</a:t>
            </a:r>
            <a:endParaRPr lang="en-US" b="1" dirty="0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24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dirty="0" smtClean="0"/>
              <a:t>4.1.3</a:t>
            </a:r>
            <a:r>
              <a:rPr lang="en-US" b="1" baseline="0" dirty="0" smtClean="0"/>
              <a:t> Basic Settings on a Router</a:t>
            </a:r>
          </a:p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baseline="0" dirty="0" smtClean="0"/>
              <a:t>4.1.3.3 </a:t>
            </a:r>
            <a:r>
              <a:rPr lang="en-US" dirty="0" smtClean="0"/>
              <a:t>Configure an IPv6 Router Interface</a:t>
            </a:r>
            <a:endParaRPr lang="en-US" b="1" dirty="0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25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dirty="0" smtClean="0"/>
              <a:t>4.1.3</a:t>
            </a:r>
            <a:r>
              <a:rPr lang="en-US" b="1" baseline="0" dirty="0" smtClean="0"/>
              <a:t> Basic Settings on a Router</a:t>
            </a:r>
          </a:p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baseline="0" dirty="0" smtClean="0"/>
              <a:t>4.1.3.4 </a:t>
            </a:r>
            <a:r>
              <a:rPr lang="en-US" dirty="0" smtClean="0"/>
              <a:t>Configure</a:t>
            </a:r>
            <a:r>
              <a:rPr lang="en-US" baseline="0" dirty="0" smtClean="0"/>
              <a:t> a Loopback Interface</a:t>
            </a:r>
          </a:p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baseline="0" dirty="0" smtClean="0"/>
              <a:t>4.1.3.5 Packet Tracer – Configuring IPv4 and IPv6 Interfaces</a:t>
            </a:r>
            <a:endParaRPr lang="en-US" b="1" dirty="0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26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dirty="0" smtClean="0"/>
              <a:t>4.1.4</a:t>
            </a:r>
            <a:r>
              <a:rPr lang="en-US" b="1" baseline="0" dirty="0" smtClean="0"/>
              <a:t> Verify Connectivity of Directly Connected Networks</a:t>
            </a:r>
          </a:p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baseline="0" dirty="0" smtClean="0"/>
              <a:t>4.1.4.1 </a:t>
            </a:r>
            <a:r>
              <a:rPr lang="en-US" dirty="0" smtClean="0"/>
              <a:t>Verify Interface Settings</a:t>
            </a:r>
            <a:endParaRPr lang="en-US" b="1" dirty="0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27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dirty="0" smtClean="0"/>
              <a:t>4.1.4</a:t>
            </a:r>
            <a:r>
              <a:rPr lang="en-US" b="1" baseline="0" dirty="0" smtClean="0"/>
              <a:t> Verify Connectivity of Directly Connected Networks</a:t>
            </a:r>
          </a:p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baseline="0" dirty="0" err="1" smtClean="0"/>
              <a:t>4.1.4.2</a:t>
            </a:r>
            <a:r>
              <a:rPr lang="en-US" b="0" baseline="0" dirty="0" err="1" smtClean="0"/>
              <a:t>.Verify</a:t>
            </a:r>
            <a:r>
              <a:rPr lang="en-US" b="0" baseline="0" dirty="0" smtClean="0"/>
              <a:t> IPv6 </a:t>
            </a:r>
            <a:r>
              <a:rPr lang="en-US" dirty="0" smtClean="0"/>
              <a:t>Interface Settings</a:t>
            </a:r>
            <a:endParaRPr lang="en-US" b="1" dirty="0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28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dirty="0" smtClean="0"/>
              <a:t>4.1.4</a:t>
            </a:r>
            <a:r>
              <a:rPr lang="en-US" b="1" baseline="0" dirty="0" smtClean="0"/>
              <a:t> Verify Connectivity of Directly Connected Networks</a:t>
            </a:r>
          </a:p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baseline="0" dirty="0" smtClean="0"/>
              <a:t>4.1.4.3 Filter Show Command Output</a:t>
            </a:r>
            <a:endParaRPr lang="en-US" b="1" dirty="0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29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dirty="0" smtClean="0"/>
              <a:t>4.1.4</a:t>
            </a:r>
            <a:r>
              <a:rPr lang="en-US" b="1" baseline="0" dirty="0" smtClean="0"/>
              <a:t> Verify Connectivity of Directly Connected Networks</a:t>
            </a:r>
          </a:p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baseline="0" dirty="0" smtClean="0"/>
              <a:t>4.1.4.4 Command History Feature</a:t>
            </a:r>
          </a:p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baseline="0" dirty="0" smtClean="0"/>
              <a:t>4.1.4.5 Packet Tracer – Configuring and Verifying a Small Network</a:t>
            </a:r>
          </a:p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baseline="0" dirty="0" smtClean="0"/>
              <a:t>4.1.4.6 Lab – Configuring Basic Router Settings with IOS CLI</a:t>
            </a:r>
          </a:p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baseline="0" dirty="0" smtClean="0"/>
              <a:t>4.1.4.7 Lab – Configuring Basic Router Settings with CCP</a:t>
            </a:r>
            <a:endParaRPr lang="en-US" b="1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3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dirty="0" smtClean="0"/>
              <a:t>Function of a Router</a:t>
            </a:r>
          </a:p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dirty="0" smtClean="0"/>
              <a:t>4.1.1.2</a:t>
            </a:r>
            <a:r>
              <a:rPr lang="en-US" b="1" baseline="0" dirty="0" smtClean="0"/>
              <a:t> Why Routing?</a:t>
            </a:r>
            <a:endParaRPr lang="en-US" b="1" dirty="0" smtClean="0"/>
          </a:p>
          <a:p>
            <a:pPr marL="110166" indent="-110166" defTabSz="997694">
              <a:spcBef>
                <a:spcPct val="50000"/>
              </a:spcBef>
              <a:buNone/>
              <a:defRPr/>
            </a:pP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30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dirty="0" smtClean="0"/>
              <a:t>4.2.1 </a:t>
            </a:r>
            <a:r>
              <a:rPr lang="en-US" sz="1200" dirty="0"/>
              <a:t>Switching Packets between Networks</a:t>
            </a:r>
            <a:endParaRPr lang="en-US" b="1" baseline="0" dirty="0" smtClean="0"/>
          </a:p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baseline="0" dirty="0" smtClean="0"/>
              <a:t>4.2.1.1 </a:t>
            </a:r>
            <a:r>
              <a:rPr lang="en-US" dirty="0" smtClean="0"/>
              <a:t>Router Switching Functions</a:t>
            </a:r>
            <a:endParaRPr lang="en-US" b="1" dirty="0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31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dirty="0" smtClean="0"/>
              <a:t>4.2.1 </a:t>
            </a:r>
            <a:r>
              <a:rPr lang="en-US" sz="1200" dirty="0"/>
              <a:t>Switching Packets between Networks</a:t>
            </a:r>
            <a:endParaRPr lang="en-US" b="1" baseline="0" dirty="0" smtClean="0"/>
          </a:p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baseline="0" dirty="0" smtClean="0"/>
              <a:t>4.2.1.2  </a:t>
            </a:r>
            <a:r>
              <a:rPr lang="en-US" dirty="0" smtClean="0"/>
              <a:t>Send a Packet</a:t>
            </a:r>
            <a:endParaRPr lang="en-US" b="1" dirty="0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32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r>
              <a:rPr lang="en-US" b="1" dirty="0" smtClean="0"/>
              <a:t>4.2.1 </a:t>
            </a:r>
            <a:r>
              <a:rPr lang="en-US" sz="1200" dirty="0"/>
              <a:t>Switching Packets between Networks</a:t>
            </a:r>
          </a:p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r>
              <a:rPr lang="en-US" sz="1200" b="1" dirty="0"/>
              <a:t>4.2.1.3 Forward to the Next Hop</a:t>
            </a:r>
            <a:endParaRPr lang="en-US" b="1" baseline="0" dirty="0" smtClean="0"/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33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r>
              <a:rPr lang="en-US" b="1" dirty="0" smtClean="0"/>
              <a:t>4.2.1 </a:t>
            </a:r>
            <a:r>
              <a:rPr lang="en-US" sz="1200" dirty="0"/>
              <a:t>Switching Packets between Networks</a:t>
            </a:r>
          </a:p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r>
              <a:rPr lang="en-US" sz="1200" b="1" dirty="0"/>
              <a:t>4.2.1.4 Packet Routing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34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r>
              <a:rPr lang="en-US" b="1" dirty="0" smtClean="0"/>
              <a:t>4.2.1 </a:t>
            </a:r>
            <a:r>
              <a:rPr lang="en-US" sz="1200" dirty="0"/>
              <a:t>Switching Packets between Networks</a:t>
            </a:r>
          </a:p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r>
              <a:rPr lang="en-US" sz="1200" b="1" dirty="0"/>
              <a:t>4.2.1.5 Reach the Destination</a:t>
            </a:r>
          </a:p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r>
              <a:rPr lang="en-US" sz="1200" b="1" dirty="0"/>
              <a:t>4.2.1.6 Activity – Match Layer 2 and Layer 3 Addressing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35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r>
              <a:rPr lang="en-US" b="1" dirty="0" smtClean="0"/>
              <a:t>4.2.2</a:t>
            </a:r>
            <a:r>
              <a:rPr lang="en-US" b="1" baseline="0" dirty="0" smtClean="0"/>
              <a:t> Path Determination</a:t>
            </a:r>
          </a:p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r>
              <a:rPr lang="en-US" b="1" baseline="0" dirty="0" smtClean="0"/>
              <a:t>4.2.2.1 Routing Decisions</a:t>
            </a:r>
          </a:p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36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r>
              <a:rPr lang="en-US" b="1" dirty="0" smtClean="0"/>
              <a:t>4.2.2</a:t>
            </a:r>
            <a:r>
              <a:rPr lang="en-US" b="1" baseline="0" dirty="0" smtClean="0"/>
              <a:t> Path Determination</a:t>
            </a:r>
          </a:p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r>
              <a:rPr lang="en-US" b="1" baseline="0" dirty="0" smtClean="0"/>
              <a:t>4.2.2.2 Best Path</a:t>
            </a:r>
          </a:p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37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r>
              <a:rPr lang="en-US" b="1" dirty="0" smtClean="0"/>
              <a:t>4.2.2</a:t>
            </a:r>
            <a:r>
              <a:rPr lang="en-US" b="1" baseline="0" dirty="0" smtClean="0"/>
              <a:t> Path Determination</a:t>
            </a:r>
          </a:p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r>
              <a:rPr lang="en-US" b="1" baseline="0" dirty="0" smtClean="0"/>
              <a:t>4.2.2.2 Best Path</a:t>
            </a:r>
          </a:p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38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r>
              <a:rPr lang="en-US" b="1" dirty="0" smtClean="0"/>
              <a:t>4.2.2</a:t>
            </a:r>
            <a:r>
              <a:rPr lang="en-US" b="1" baseline="0" dirty="0" smtClean="0"/>
              <a:t> Path Determination</a:t>
            </a:r>
          </a:p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r>
              <a:rPr lang="en-US" b="1" baseline="0" dirty="0" smtClean="0"/>
              <a:t>4.2.2.4 Administrative Distance</a:t>
            </a:r>
          </a:p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A7090625-EDDF-4DDB-B7D1-8CEC9FA27EE5}" type="slidenum">
              <a:rPr lang="en-US" altLang="uk-UA" sz="800"/>
              <a:pPr/>
              <a:t>39</a:t>
            </a:fld>
            <a:endParaRPr lang="en-US" altLang="uk-UA" sz="8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uk-UA" smtClean="0"/>
              <a:t>Graphic:  5.1.5.1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4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dirty="0" smtClean="0"/>
              <a:t>Functions of a Router</a:t>
            </a:r>
          </a:p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dirty="0" smtClean="0"/>
              <a:t>4.1.1.3</a:t>
            </a:r>
            <a:r>
              <a:rPr lang="en-US" b="1" baseline="0" dirty="0" smtClean="0"/>
              <a:t> Routers are Computers</a:t>
            </a:r>
            <a:endParaRPr lang="en-US" b="1" dirty="0" smtClean="0"/>
          </a:p>
          <a:p>
            <a:pPr marL="110166" indent="-110166" defTabSz="997694">
              <a:spcBef>
                <a:spcPct val="50000"/>
              </a:spcBef>
              <a:buNone/>
              <a:defRPr/>
            </a:pP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40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r>
              <a:rPr lang="en-US" b="0" dirty="0" smtClean="0"/>
              <a:t>4.2.2</a:t>
            </a:r>
            <a:r>
              <a:rPr lang="en-US" b="0" baseline="0" dirty="0" smtClean="0"/>
              <a:t> Path Determination</a:t>
            </a:r>
          </a:p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r>
              <a:rPr lang="en-US" b="0" baseline="0" dirty="0" smtClean="0"/>
              <a:t>4.2.2.4 Administrative Distance</a:t>
            </a:r>
          </a:p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r>
              <a:rPr lang="en-US" dirty="0" smtClean="0"/>
              <a:t>4.2.2.5 Activity – Order the Steps in the Packet Forwarding Process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41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r>
              <a:rPr lang="en-US" b="0" dirty="0" smtClean="0"/>
              <a:t>4.3 Router Operation</a:t>
            </a:r>
          </a:p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r>
              <a:rPr lang="en-US" b="0" baseline="0" dirty="0" smtClean="0"/>
              <a:t>4.3.1 </a:t>
            </a:r>
            <a:r>
              <a:rPr lang="en-US" b="0" dirty="0" smtClean="0"/>
              <a:t>Analyze the Routing</a:t>
            </a:r>
            <a:r>
              <a:rPr lang="en-US" b="0" baseline="0" dirty="0" smtClean="0"/>
              <a:t> Table</a:t>
            </a:r>
          </a:p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r>
              <a:rPr lang="en-US" b="0" baseline="0" dirty="0" smtClean="0"/>
              <a:t>4.3.1.1 The Routing Table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42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r>
              <a:rPr lang="en-US" b="0" dirty="0" smtClean="0"/>
              <a:t>4.3 Router Operation</a:t>
            </a:r>
          </a:p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r>
              <a:rPr lang="en-US" b="0" baseline="0" dirty="0" smtClean="0"/>
              <a:t>4.3.1 </a:t>
            </a:r>
            <a:r>
              <a:rPr lang="en-US" b="0" dirty="0" smtClean="0"/>
              <a:t>Analyze the Routing</a:t>
            </a:r>
            <a:r>
              <a:rPr lang="en-US" b="0" baseline="0" dirty="0" smtClean="0"/>
              <a:t> Table</a:t>
            </a:r>
          </a:p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r>
              <a:rPr lang="en-US" b="0" baseline="0" dirty="0" smtClean="0"/>
              <a:t>4.3.1.2 Routing Table Sources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43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r>
              <a:rPr lang="en-US" b="0" dirty="0" smtClean="0"/>
              <a:t>4.3 Router Operation</a:t>
            </a:r>
          </a:p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r>
              <a:rPr lang="en-US" b="0" baseline="0" dirty="0" smtClean="0"/>
              <a:t>4.3.1 </a:t>
            </a:r>
            <a:r>
              <a:rPr lang="en-US" b="0" dirty="0" smtClean="0"/>
              <a:t>Analyze the Routing</a:t>
            </a:r>
            <a:r>
              <a:rPr lang="en-US" b="0" baseline="0" dirty="0" smtClean="0"/>
              <a:t> Table</a:t>
            </a:r>
          </a:p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r>
              <a:rPr lang="en-US" b="0" baseline="0" dirty="0" smtClean="0"/>
              <a:t>4.3.1.2 Routing Table Sources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44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r>
              <a:rPr lang="en-US" b="0" dirty="0" smtClean="0"/>
              <a:t>4.3 Router Operation</a:t>
            </a:r>
          </a:p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r>
              <a:rPr lang="en-US" b="0" baseline="0" dirty="0" smtClean="0"/>
              <a:t>4.3.1 </a:t>
            </a:r>
            <a:r>
              <a:rPr lang="en-US" b="0" dirty="0" smtClean="0"/>
              <a:t>Analyze the Routing</a:t>
            </a:r>
            <a:r>
              <a:rPr lang="en-US" b="0" baseline="0" dirty="0" smtClean="0"/>
              <a:t> Table</a:t>
            </a:r>
          </a:p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r>
              <a:rPr lang="en-US" b="0" baseline="0" dirty="0" smtClean="0"/>
              <a:t>4.3.1.3 </a:t>
            </a:r>
            <a:r>
              <a:rPr lang="en-US" dirty="0" smtClean="0"/>
              <a:t>Remote Network Routing Entries</a:t>
            </a:r>
          </a:p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r>
              <a:rPr lang="en-US" b="0" baseline="0" dirty="0" smtClean="0"/>
              <a:t>4.3.1.4 Activity- Interpret the Content of a Routing Table Entry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45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r>
              <a:rPr lang="en-US" b="0" dirty="0" smtClean="0"/>
              <a:t>4.3 Router Operation</a:t>
            </a:r>
          </a:p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r>
              <a:rPr lang="en-US" b="0" baseline="0" dirty="0" smtClean="0"/>
              <a:t>4.3.2 Directly Connected Routes</a:t>
            </a:r>
          </a:p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r>
              <a:rPr lang="en-US" b="0" baseline="0" dirty="0" smtClean="0"/>
              <a:t>4.3.2.1 </a:t>
            </a:r>
            <a:r>
              <a:rPr lang="en-US" dirty="0" smtClean="0"/>
              <a:t>Directly Connected Interfaces</a:t>
            </a:r>
          </a:p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r>
              <a:rPr lang="en-US" b="0" baseline="0" dirty="0" smtClean="0"/>
              <a:t>4.3.2.2 Directly Connected Route Table Entries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46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r>
              <a:rPr lang="en-US" b="0" dirty="0" smtClean="0"/>
              <a:t>4.3 Router Operation</a:t>
            </a:r>
          </a:p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r>
              <a:rPr lang="en-US" b="0" baseline="0" dirty="0" smtClean="0"/>
              <a:t>4.3.2 Directly Connected Routes</a:t>
            </a:r>
          </a:p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r>
              <a:rPr lang="en-US" b="0" baseline="0" dirty="0" smtClean="0"/>
              <a:t>4.3.2.4 Directly Connected IPv6 Example</a:t>
            </a:r>
          </a:p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r>
              <a:rPr lang="en-US" b="0" baseline="0" dirty="0" smtClean="0"/>
              <a:t>4.3.2.5 Packet Tracer – Investigating Directly Connected Routes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47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r>
              <a:rPr lang="en-US" b="0" dirty="0" smtClean="0"/>
              <a:t>4.3 Router Operation</a:t>
            </a:r>
          </a:p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r>
              <a:rPr lang="en-US" b="0" baseline="0" dirty="0" smtClean="0"/>
              <a:t>4.3.3 Statically Learned Routes</a:t>
            </a:r>
          </a:p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r>
              <a:rPr lang="en-US" b="0" baseline="0" dirty="0" smtClean="0"/>
              <a:t>4.3.3.1 Static Routes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48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r>
              <a:rPr lang="en-US" b="0" dirty="0" smtClean="0"/>
              <a:t>4.3 Router Operation</a:t>
            </a:r>
          </a:p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r>
              <a:rPr lang="en-US" b="0" baseline="0" dirty="0" smtClean="0"/>
              <a:t>4.3.3 Statically Learned Routes</a:t>
            </a:r>
          </a:p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r>
              <a:rPr lang="en-US" b="0" baseline="0" dirty="0" smtClean="0"/>
              <a:t>4.3.3.2 Static Routes Examples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49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r>
              <a:rPr lang="en-US" b="0" dirty="0" smtClean="0"/>
              <a:t>4.3 Router Operation</a:t>
            </a:r>
          </a:p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r>
              <a:rPr lang="en-US" b="0" baseline="0" dirty="0" smtClean="0"/>
              <a:t>4.3.3 Statically Learned Routes</a:t>
            </a:r>
          </a:p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r>
              <a:rPr lang="en-US" b="0" baseline="0" dirty="0" smtClean="0"/>
              <a:t>4.3.3.3 Static IPv6 Route Example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5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dirty="0" smtClean="0"/>
              <a:t>Functions of a Router</a:t>
            </a:r>
          </a:p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dirty="0" smtClean="0"/>
              <a:t>4.1.1.3</a:t>
            </a:r>
            <a:r>
              <a:rPr lang="en-US" b="1" baseline="0" dirty="0" smtClean="0"/>
              <a:t> Routers are Computers</a:t>
            </a:r>
            <a:endParaRPr lang="en-US" b="1" dirty="0" smtClean="0"/>
          </a:p>
          <a:p>
            <a:pPr marL="110166" indent="-110166" defTabSz="997694">
              <a:spcBef>
                <a:spcPct val="50000"/>
              </a:spcBef>
              <a:buNone/>
              <a:defRPr/>
            </a:pP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50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r>
              <a:rPr lang="en-US" b="0" dirty="0" smtClean="0"/>
              <a:t>4.3 Router Operation</a:t>
            </a:r>
          </a:p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r>
              <a:rPr lang="en-US" b="0" baseline="0" dirty="0" smtClean="0"/>
              <a:t>4.3.4 Dynamic Routing Protocols</a:t>
            </a:r>
          </a:p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r>
              <a:rPr lang="en-US" b="0" baseline="0" dirty="0" smtClean="0"/>
              <a:t>4.3.4.1 Dynamic Routing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51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r>
              <a:rPr lang="en-US" b="0" dirty="0" smtClean="0"/>
              <a:t>4.3 Router Operation</a:t>
            </a:r>
          </a:p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r>
              <a:rPr lang="en-US" b="0" baseline="0" dirty="0" smtClean="0"/>
              <a:t>4.3.4 Dynamic Routing Protocols</a:t>
            </a:r>
          </a:p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r>
              <a:rPr lang="en-US" b="0" baseline="0" dirty="0" smtClean="0"/>
              <a:t>4.3.4.2 IPv4  Routing Protocols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52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r>
              <a:rPr lang="en-US" b="0" dirty="0" smtClean="0"/>
              <a:t>4.3 Router Operation</a:t>
            </a:r>
          </a:p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r>
              <a:rPr lang="en-US" b="0" baseline="0" dirty="0" smtClean="0"/>
              <a:t>4.3.4 Dynamic Routing Protocols</a:t>
            </a:r>
          </a:p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r>
              <a:rPr lang="en-US" b="0" baseline="0" dirty="0" smtClean="0"/>
              <a:t>4.3.4.3 IPv4  Routing Protocols Example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53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r>
              <a:rPr lang="en-US" b="0" dirty="0" smtClean="0"/>
              <a:t>4.3 Router Operation</a:t>
            </a:r>
          </a:p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r>
              <a:rPr lang="en-US" b="0" baseline="0" dirty="0" smtClean="0"/>
              <a:t>4.3.4 Dynamic Routing Protocols</a:t>
            </a:r>
          </a:p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r>
              <a:rPr lang="en-US" b="0" baseline="0" dirty="0" smtClean="0"/>
              <a:t>4.3.4.4 IPv6 Routing Protocols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54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r>
              <a:rPr lang="en-US" b="0" dirty="0" smtClean="0"/>
              <a:t>4.3 Router Operation</a:t>
            </a:r>
          </a:p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r>
              <a:rPr lang="en-US" b="0" baseline="0" dirty="0" smtClean="0"/>
              <a:t>4.3.4 Dynamic Routing Protocols</a:t>
            </a:r>
          </a:p>
          <a:p>
            <a:pPr marL="110166" indent="-110166" defTabSz="997694">
              <a:lnSpc>
                <a:spcPct val="80000"/>
              </a:lnSpc>
              <a:spcBef>
                <a:spcPct val="50000"/>
              </a:spcBef>
              <a:buNone/>
              <a:defRPr/>
            </a:pPr>
            <a:r>
              <a:rPr lang="en-US" b="0" baseline="0" dirty="0" smtClean="0"/>
              <a:t>4.3.4.5 IPv6 Routing Protocols Example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81B579-5690-4E42-BC47-9C4F5091B92C}" type="slidenum">
              <a:rPr lang="en-US" altLang="uk-UA"/>
              <a:pPr/>
              <a:t>55</a:t>
            </a:fld>
            <a:endParaRPr lang="en-US" altLang="uk-UA"/>
          </a:p>
        </p:txBody>
      </p:sp>
      <p:sp>
        <p:nvSpPr>
          <p:cNvPr id="1534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4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uk-UA" altLang="uk-U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6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dirty="0" smtClean="0"/>
              <a:t>Functions of a Router</a:t>
            </a:r>
          </a:p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dirty="0" smtClean="0"/>
              <a:t>4.1.1.4</a:t>
            </a:r>
            <a:r>
              <a:rPr lang="en-US" b="1" baseline="0" dirty="0" smtClean="0"/>
              <a:t> Routers Interconnect Networks</a:t>
            </a:r>
            <a:endParaRPr lang="en-US" b="1" dirty="0" smtClean="0"/>
          </a:p>
          <a:p>
            <a:pPr marL="110166" indent="-110166" defTabSz="997694">
              <a:spcBef>
                <a:spcPct val="50000"/>
              </a:spcBef>
              <a:buNone/>
              <a:defRPr/>
            </a:pP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7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dirty="0" smtClean="0"/>
              <a:t>Functions of a Router</a:t>
            </a:r>
          </a:p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dirty="0" smtClean="0"/>
              <a:t>4.1.1.5</a:t>
            </a:r>
            <a:r>
              <a:rPr lang="en-US" b="1" baseline="0" dirty="0" smtClean="0"/>
              <a:t> Routers Choose Best Paths</a:t>
            </a:r>
            <a:endParaRPr lang="en-US" b="1" dirty="0" smtClean="0"/>
          </a:p>
          <a:p>
            <a:pPr marL="110166" indent="-110166" defTabSz="997694">
              <a:spcBef>
                <a:spcPct val="50000"/>
              </a:spcBef>
              <a:buNone/>
              <a:defRPr/>
            </a:pP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8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dirty="0" smtClean="0"/>
              <a:t>Functions of a Router</a:t>
            </a:r>
          </a:p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dirty="0" smtClean="0"/>
              <a:t>4.1.1.5</a:t>
            </a:r>
            <a:r>
              <a:rPr lang="en-US" b="1" baseline="0" dirty="0" smtClean="0"/>
              <a:t> Routers Choose Best Paths</a:t>
            </a:r>
            <a:endParaRPr lang="en-US" b="1" dirty="0" smtClean="0"/>
          </a:p>
          <a:p>
            <a:pPr marL="110166" indent="-110166" defTabSz="997694">
              <a:spcBef>
                <a:spcPct val="50000"/>
              </a:spcBef>
              <a:buNone/>
              <a:defRPr/>
            </a:pP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9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dirty="0" smtClean="0"/>
              <a:t>Functions of a Router</a:t>
            </a:r>
          </a:p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dirty="0" smtClean="0"/>
              <a:t>4.1.1.6</a:t>
            </a:r>
            <a:r>
              <a:rPr lang="en-US" b="1" baseline="0" dirty="0" smtClean="0"/>
              <a:t> Packet Forwarding Methods</a:t>
            </a:r>
            <a:endParaRPr lang="en-US" b="1" dirty="0" smtClean="0"/>
          </a:p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dirty="0" smtClean="0"/>
              <a:t>4.1.1.7 Activity – Identify Router Components</a:t>
            </a:r>
          </a:p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dirty="0" smtClean="0"/>
              <a:t>4.1.1.8 Packet Tracer – Using Traceroute to Discover Networks</a:t>
            </a:r>
          </a:p>
          <a:p>
            <a:pPr marL="110166" indent="-110166" defTabSz="997694">
              <a:spcBef>
                <a:spcPct val="50000"/>
              </a:spcBef>
              <a:buNone/>
              <a:defRPr/>
            </a:pPr>
            <a:r>
              <a:rPr lang="en-US" b="1" dirty="0" smtClean="0"/>
              <a:t>4.1.1.9</a:t>
            </a:r>
            <a:r>
              <a:rPr lang="en-US" b="1" baseline="0" dirty="0" smtClean="0"/>
              <a:t> Lab – Mapping the Internet</a:t>
            </a: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442" name="Rectangle 2"/>
          <p:cNvSpPr>
            <a:spLocks noChangeArrowheads="1"/>
          </p:cNvSpPr>
          <p:nvPr/>
        </p:nvSpPr>
        <p:spPr bwMode="auto">
          <a:xfrm rot="16200000">
            <a:off x="3200400" y="-1570037"/>
            <a:ext cx="2743200" cy="9144000"/>
          </a:xfrm>
          <a:prstGeom prst="rect">
            <a:avLst/>
          </a:prstGeom>
          <a:solidFill>
            <a:srgbClr val="015F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3025" tIns="36512" rIns="73025" bIns="36512" anchor="ctr"/>
          <a:lstStyle/>
          <a:p>
            <a:endParaRPr lang="uk-UA"/>
          </a:p>
        </p:txBody>
      </p:sp>
      <p:sp>
        <p:nvSpPr>
          <p:cNvPr id="957443" name="Rectangle 3"/>
          <p:cNvSpPr>
            <a:spLocks noChangeArrowheads="1"/>
          </p:cNvSpPr>
          <p:nvPr/>
        </p:nvSpPr>
        <p:spPr bwMode="auto">
          <a:xfrm>
            <a:off x="1150938" y="6672263"/>
            <a:ext cx="2022475" cy="18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124" tIns="41061" rIns="82124" bIns="41061" anchor="b" anchorCtr="1">
            <a:spAutoFit/>
          </a:bodyPr>
          <a:lstStyle>
            <a:lvl1pPr algn="l"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406400" algn="l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814388" algn="l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222375" algn="l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1630363" algn="l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0875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5447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0019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4591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uk-UA" sz="700">
                <a:solidFill>
                  <a:srgbClr val="D3D3D3"/>
                </a:solidFill>
              </a:rPr>
              <a:t>© 2006 Cisco Systems, Inc. All rights reserved.</a:t>
            </a:r>
          </a:p>
        </p:txBody>
      </p:sp>
      <p:sp>
        <p:nvSpPr>
          <p:cNvPr id="957444" name="Rectangle 4"/>
          <p:cNvSpPr>
            <a:spLocks noChangeArrowheads="1"/>
          </p:cNvSpPr>
          <p:nvPr/>
        </p:nvSpPr>
        <p:spPr bwMode="auto">
          <a:xfrm>
            <a:off x="3400425" y="6672263"/>
            <a:ext cx="650875" cy="18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124" tIns="41061" rIns="82124" bIns="41061" anchor="b">
            <a:spAutoFit/>
          </a:bodyPr>
          <a:lstStyle>
            <a:lvl1pPr algn="l"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406400" algn="l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814388" algn="l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222375" algn="l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1630363" algn="l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0875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5447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0019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4591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altLang="uk-UA" sz="700">
                <a:solidFill>
                  <a:srgbClr val="D3D3D3"/>
                </a:solidFill>
              </a:rPr>
              <a:t>Cisco Public</a:t>
            </a:r>
          </a:p>
        </p:txBody>
      </p:sp>
      <p:sp>
        <p:nvSpPr>
          <p:cNvPr id="957445" name="Rectangle 5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124" tIns="41061" rIns="82124" bIns="41061" anchor="b">
            <a:spAutoFit/>
          </a:bodyPr>
          <a:lstStyle>
            <a:lvl1pPr algn="l"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406400" algn="l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814388" algn="l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222375" algn="l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1630363" algn="l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0875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5447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0019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4591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uk-UA" sz="700">
                <a:solidFill>
                  <a:srgbClr val="D3D3D3"/>
                </a:solidFill>
              </a:rPr>
              <a:t>ITE I Chapter 6</a:t>
            </a:r>
          </a:p>
        </p:txBody>
      </p:sp>
      <p:sp>
        <p:nvSpPr>
          <p:cNvPr id="957446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124" tIns="41061" rIns="82124" bIns="41061" anchor="b">
            <a:spAutoFit/>
          </a:bodyPr>
          <a:lstStyle>
            <a:lvl1pPr algn="l"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406400" algn="l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814388" algn="l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222375" algn="l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1630363" algn="l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0875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5447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0019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4591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</a:pPr>
            <a:fld id="{4BAFCFCE-C2BC-4DC2-8AFE-79DF8BE8ED2F}" type="slidenum">
              <a:rPr lang="en-US" altLang="uk-UA" sz="1000">
                <a:solidFill>
                  <a:srgbClr val="D3D3D3"/>
                </a:solidFill>
              </a:rPr>
              <a:pPr algn="r">
                <a:lnSpc>
                  <a:spcPct val="100000"/>
                </a:lnSpc>
              </a:pPr>
              <a:t>‹#›</a:t>
            </a:fld>
            <a:endParaRPr lang="en-US" altLang="uk-UA" sz="1000">
              <a:solidFill>
                <a:srgbClr val="D3D3D3"/>
              </a:solidFill>
            </a:endParaRPr>
          </a:p>
        </p:txBody>
      </p:sp>
      <p:grpSp>
        <p:nvGrpSpPr>
          <p:cNvPr id="957447" name="Group 7"/>
          <p:cNvGrpSpPr>
            <a:grpSpLocks/>
          </p:cNvGrpSpPr>
          <p:nvPr/>
        </p:nvGrpSpPr>
        <p:grpSpPr bwMode="auto">
          <a:xfrm>
            <a:off x="609600" y="525463"/>
            <a:ext cx="1447800" cy="769937"/>
            <a:chOff x="3272" y="1316"/>
            <a:chExt cx="1889" cy="1002"/>
          </a:xfrm>
        </p:grpSpPr>
        <p:sp>
          <p:nvSpPr>
            <p:cNvPr id="957448" name="AutoShape 8"/>
            <p:cNvSpPr>
              <a:spLocks noChangeAspect="1" noChangeArrowheads="1" noTextEdit="1"/>
            </p:cNvSpPr>
            <p:nvPr/>
          </p:nvSpPr>
          <p:spPr bwMode="auto">
            <a:xfrm>
              <a:off x="3272" y="1316"/>
              <a:ext cx="1889" cy="1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957449" name="Rectangle 9"/>
            <p:cNvSpPr>
              <a:spLocks noChangeArrowheads="1"/>
            </p:cNvSpPr>
            <p:nvPr/>
          </p:nvSpPr>
          <p:spPr bwMode="auto">
            <a:xfrm>
              <a:off x="3803" y="1980"/>
              <a:ext cx="86" cy="325"/>
            </a:xfrm>
            <a:prstGeom prst="rect">
              <a:avLst/>
            </a:prstGeom>
            <a:solidFill>
              <a:srgbClr val="B2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957450" name="Freeform 10"/>
            <p:cNvSpPr>
              <a:spLocks/>
            </p:cNvSpPr>
            <p:nvPr/>
          </p:nvSpPr>
          <p:spPr bwMode="auto">
            <a:xfrm>
              <a:off x="4304" y="1971"/>
              <a:ext cx="249" cy="343"/>
            </a:xfrm>
            <a:custGeom>
              <a:avLst/>
              <a:gdLst>
                <a:gd name="T0" fmla="*/ 58 w 58"/>
                <a:gd name="T1" fmla="*/ 24 h 80"/>
                <a:gd name="T2" fmla="*/ 42 w 58"/>
                <a:gd name="T3" fmla="*/ 20 h 80"/>
                <a:gd name="T4" fmla="*/ 21 w 58"/>
                <a:gd name="T5" fmla="*/ 40 h 80"/>
                <a:gd name="T6" fmla="*/ 42 w 58"/>
                <a:gd name="T7" fmla="*/ 60 h 80"/>
                <a:gd name="T8" fmla="*/ 58 w 58"/>
                <a:gd name="T9" fmla="*/ 56 h 80"/>
                <a:gd name="T10" fmla="*/ 58 w 58"/>
                <a:gd name="T11" fmla="*/ 77 h 80"/>
                <a:gd name="T12" fmla="*/ 41 w 58"/>
                <a:gd name="T13" fmla="*/ 80 h 80"/>
                <a:gd name="T14" fmla="*/ 0 w 58"/>
                <a:gd name="T15" fmla="*/ 40 h 80"/>
                <a:gd name="T16" fmla="*/ 41 w 58"/>
                <a:gd name="T17" fmla="*/ 0 h 80"/>
                <a:gd name="T18" fmla="*/ 58 w 58"/>
                <a:gd name="T19" fmla="*/ 3 h 80"/>
                <a:gd name="T20" fmla="*/ 58 w 58"/>
                <a:gd name="T21" fmla="*/ 2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B2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957451" name="Freeform 11"/>
            <p:cNvSpPr>
              <a:spLocks/>
            </p:cNvSpPr>
            <p:nvPr/>
          </p:nvSpPr>
          <p:spPr bwMode="auto">
            <a:xfrm>
              <a:off x="3443" y="1971"/>
              <a:ext cx="249" cy="343"/>
            </a:xfrm>
            <a:custGeom>
              <a:avLst/>
              <a:gdLst>
                <a:gd name="T0" fmla="*/ 58 w 58"/>
                <a:gd name="T1" fmla="*/ 24 h 80"/>
                <a:gd name="T2" fmla="*/ 42 w 58"/>
                <a:gd name="T3" fmla="*/ 20 h 80"/>
                <a:gd name="T4" fmla="*/ 21 w 58"/>
                <a:gd name="T5" fmla="*/ 40 h 80"/>
                <a:gd name="T6" fmla="*/ 42 w 58"/>
                <a:gd name="T7" fmla="*/ 60 h 80"/>
                <a:gd name="T8" fmla="*/ 58 w 58"/>
                <a:gd name="T9" fmla="*/ 56 h 80"/>
                <a:gd name="T10" fmla="*/ 58 w 58"/>
                <a:gd name="T11" fmla="*/ 77 h 80"/>
                <a:gd name="T12" fmla="*/ 40 w 58"/>
                <a:gd name="T13" fmla="*/ 80 h 80"/>
                <a:gd name="T14" fmla="*/ 0 w 58"/>
                <a:gd name="T15" fmla="*/ 40 h 80"/>
                <a:gd name="T16" fmla="*/ 40 w 58"/>
                <a:gd name="T17" fmla="*/ 0 h 80"/>
                <a:gd name="T18" fmla="*/ 58 w 58"/>
                <a:gd name="T19" fmla="*/ 3 h 80"/>
                <a:gd name="T20" fmla="*/ 58 w 58"/>
                <a:gd name="T21" fmla="*/ 2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B2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957452" name="Freeform 12"/>
            <p:cNvSpPr>
              <a:spLocks noEditPoints="1"/>
            </p:cNvSpPr>
            <p:nvPr/>
          </p:nvSpPr>
          <p:spPr bwMode="auto">
            <a:xfrm>
              <a:off x="4643" y="1971"/>
              <a:ext cx="342" cy="343"/>
            </a:xfrm>
            <a:custGeom>
              <a:avLst/>
              <a:gdLst>
                <a:gd name="T0" fmla="*/ 80 w 80"/>
                <a:gd name="T1" fmla="*/ 40 h 80"/>
                <a:gd name="T2" fmla="*/ 40 w 80"/>
                <a:gd name="T3" fmla="*/ 80 h 80"/>
                <a:gd name="T4" fmla="*/ 0 w 80"/>
                <a:gd name="T5" fmla="*/ 40 h 80"/>
                <a:gd name="T6" fmla="*/ 40 w 80"/>
                <a:gd name="T7" fmla="*/ 0 h 80"/>
                <a:gd name="T8" fmla="*/ 80 w 80"/>
                <a:gd name="T9" fmla="*/ 40 h 80"/>
                <a:gd name="T10" fmla="*/ 40 w 80"/>
                <a:gd name="T11" fmla="*/ 20 h 80"/>
                <a:gd name="T12" fmla="*/ 20 w 80"/>
                <a:gd name="T13" fmla="*/ 40 h 80"/>
                <a:gd name="T14" fmla="*/ 40 w 80"/>
                <a:gd name="T15" fmla="*/ 60 h 80"/>
                <a:gd name="T16" fmla="*/ 60 w 80"/>
                <a:gd name="T17" fmla="*/ 40 h 80"/>
                <a:gd name="T18" fmla="*/ 40 w 80"/>
                <a:gd name="T19" fmla="*/ 2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B2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957453" name="Freeform 13"/>
            <p:cNvSpPr>
              <a:spLocks/>
            </p:cNvSpPr>
            <p:nvPr/>
          </p:nvSpPr>
          <p:spPr bwMode="auto">
            <a:xfrm>
              <a:off x="4000" y="1971"/>
              <a:ext cx="223" cy="343"/>
            </a:xfrm>
            <a:custGeom>
              <a:avLst/>
              <a:gdLst>
                <a:gd name="T0" fmla="*/ 47 w 52"/>
                <a:gd name="T1" fmla="*/ 19 h 80"/>
                <a:gd name="T2" fmla="*/ 32 w 52"/>
                <a:gd name="T3" fmla="*/ 17 h 80"/>
                <a:gd name="T4" fmla="*/ 20 w 52"/>
                <a:gd name="T5" fmla="*/ 23 h 80"/>
                <a:gd name="T6" fmla="*/ 29 w 52"/>
                <a:gd name="T7" fmla="*/ 30 h 80"/>
                <a:gd name="T8" fmla="*/ 34 w 52"/>
                <a:gd name="T9" fmla="*/ 32 h 80"/>
                <a:gd name="T10" fmla="*/ 52 w 52"/>
                <a:gd name="T11" fmla="*/ 54 h 80"/>
                <a:gd name="T12" fmla="*/ 21 w 52"/>
                <a:gd name="T13" fmla="*/ 80 h 80"/>
                <a:gd name="T14" fmla="*/ 0 w 52"/>
                <a:gd name="T15" fmla="*/ 77 h 80"/>
                <a:gd name="T16" fmla="*/ 0 w 52"/>
                <a:gd name="T17" fmla="*/ 60 h 80"/>
                <a:gd name="T18" fmla="*/ 18 w 52"/>
                <a:gd name="T19" fmla="*/ 63 h 80"/>
                <a:gd name="T20" fmla="*/ 32 w 52"/>
                <a:gd name="T21" fmla="*/ 56 h 80"/>
                <a:gd name="T22" fmla="*/ 23 w 52"/>
                <a:gd name="T23" fmla="*/ 48 h 80"/>
                <a:gd name="T24" fmla="*/ 19 w 52"/>
                <a:gd name="T25" fmla="*/ 47 h 80"/>
                <a:gd name="T26" fmla="*/ 0 w 52"/>
                <a:gd name="T27" fmla="*/ 24 h 80"/>
                <a:gd name="T28" fmla="*/ 28 w 52"/>
                <a:gd name="T29" fmla="*/ 0 h 80"/>
                <a:gd name="T30" fmla="*/ 47 w 52"/>
                <a:gd name="T31" fmla="*/ 3 h 80"/>
                <a:gd name="T32" fmla="*/ 47 w 52"/>
                <a:gd name="T33" fmla="*/ 1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B2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957454" name="Freeform 14"/>
            <p:cNvSpPr>
              <a:spLocks/>
            </p:cNvSpPr>
            <p:nvPr/>
          </p:nvSpPr>
          <p:spPr bwMode="auto">
            <a:xfrm>
              <a:off x="3272" y="1586"/>
              <a:ext cx="81" cy="167"/>
            </a:xfrm>
            <a:custGeom>
              <a:avLst/>
              <a:gdLst>
                <a:gd name="T0" fmla="*/ 19 w 19"/>
                <a:gd name="T1" fmla="*/ 10 h 39"/>
                <a:gd name="T2" fmla="*/ 10 w 19"/>
                <a:gd name="T3" fmla="*/ 0 h 39"/>
                <a:gd name="T4" fmla="*/ 0 w 19"/>
                <a:gd name="T5" fmla="*/ 10 h 39"/>
                <a:gd name="T6" fmla="*/ 0 w 19"/>
                <a:gd name="T7" fmla="*/ 30 h 39"/>
                <a:gd name="T8" fmla="*/ 10 w 19"/>
                <a:gd name="T9" fmla="*/ 39 h 39"/>
                <a:gd name="T10" fmla="*/ 19 w 19"/>
                <a:gd name="T11" fmla="*/ 30 h 39"/>
                <a:gd name="T12" fmla="*/ 19 w 19"/>
                <a:gd name="T13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957455" name="Freeform 15"/>
            <p:cNvSpPr>
              <a:spLocks/>
            </p:cNvSpPr>
            <p:nvPr/>
          </p:nvSpPr>
          <p:spPr bwMode="auto">
            <a:xfrm>
              <a:off x="3499" y="1474"/>
              <a:ext cx="81" cy="279"/>
            </a:xfrm>
            <a:custGeom>
              <a:avLst/>
              <a:gdLst>
                <a:gd name="T0" fmla="*/ 19 w 19"/>
                <a:gd name="T1" fmla="*/ 9 h 65"/>
                <a:gd name="T2" fmla="*/ 9 w 19"/>
                <a:gd name="T3" fmla="*/ 0 h 65"/>
                <a:gd name="T4" fmla="*/ 0 w 19"/>
                <a:gd name="T5" fmla="*/ 9 h 65"/>
                <a:gd name="T6" fmla="*/ 0 w 19"/>
                <a:gd name="T7" fmla="*/ 56 h 65"/>
                <a:gd name="T8" fmla="*/ 9 w 19"/>
                <a:gd name="T9" fmla="*/ 65 h 65"/>
                <a:gd name="T10" fmla="*/ 19 w 19"/>
                <a:gd name="T11" fmla="*/ 56 h 65"/>
                <a:gd name="T12" fmla="*/ 19 w 19"/>
                <a:gd name="T13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957456" name="Freeform 16"/>
            <p:cNvSpPr>
              <a:spLocks/>
            </p:cNvSpPr>
            <p:nvPr/>
          </p:nvSpPr>
          <p:spPr bwMode="auto">
            <a:xfrm>
              <a:off x="3722" y="1320"/>
              <a:ext cx="81" cy="514"/>
            </a:xfrm>
            <a:custGeom>
              <a:avLst/>
              <a:gdLst>
                <a:gd name="T0" fmla="*/ 19 w 19"/>
                <a:gd name="T1" fmla="*/ 9 h 120"/>
                <a:gd name="T2" fmla="*/ 10 w 19"/>
                <a:gd name="T3" fmla="*/ 0 h 120"/>
                <a:gd name="T4" fmla="*/ 0 w 19"/>
                <a:gd name="T5" fmla="*/ 9 h 120"/>
                <a:gd name="T6" fmla="*/ 0 w 19"/>
                <a:gd name="T7" fmla="*/ 111 h 120"/>
                <a:gd name="T8" fmla="*/ 10 w 19"/>
                <a:gd name="T9" fmla="*/ 120 h 120"/>
                <a:gd name="T10" fmla="*/ 19 w 19"/>
                <a:gd name="T11" fmla="*/ 111 h 120"/>
                <a:gd name="T12" fmla="*/ 19 w 19"/>
                <a:gd name="T13" fmla="*/ 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957457" name="Freeform 17"/>
            <p:cNvSpPr>
              <a:spLocks/>
            </p:cNvSpPr>
            <p:nvPr/>
          </p:nvSpPr>
          <p:spPr bwMode="auto">
            <a:xfrm>
              <a:off x="3949" y="1474"/>
              <a:ext cx="81" cy="279"/>
            </a:xfrm>
            <a:custGeom>
              <a:avLst/>
              <a:gdLst>
                <a:gd name="T0" fmla="*/ 19 w 19"/>
                <a:gd name="T1" fmla="*/ 9 h 65"/>
                <a:gd name="T2" fmla="*/ 9 w 19"/>
                <a:gd name="T3" fmla="*/ 0 h 65"/>
                <a:gd name="T4" fmla="*/ 0 w 19"/>
                <a:gd name="T5" fmla="*/ 9 h 65"/>
                <a:gd name="T6" fmla="*/ 0 w 19"/>
                <a:gd name="T7" fmla="*/ 56 h 65"/>
                <a:gd name="T8" fmla="*/ 9 w 19"/>
                <a:gd name="T9" fmla="*/ 65 h 65"/>
                <a:gd name="T10" fmla="*/ 19 w 19"/>
                <a:gd name="T11" fmla="*/ 56 h 65"/>
                <a:gd name="T12" fmla="*/ 19 w 19"/>
                <a:gd name="T13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957458" name="Freeform 18"/>
            <p:cNvSpPr>
              <a:spLocks/>
            </p:cNvSpPr>
            <p:nvPr/>
          </p:nvSpPr>
          <p:spPr bwMode="auto">
            <a:xfrm>
              <a:off x="4171" y="1586"/>
              <a:ext cx="86" cy="167"/>
            </a:xfrm>
            <a:custGeom>
              <a:avLst/>
              <a:gdLst>
                <a:gd name="T0" fmla="*/ 20 w 20"/>
                <a:gd name="T1" fmla="*/ 10 h 39"/>
                <a:gd name="T2" fmla="*/ 10 w 20"/>
                <a:gd name="T3" fmla="*/ 0 h 39"/>
                <a:gd name="T4" fmla="*/ 0 w 20"/>
                <a:gd name="T5" fmla="*/ 10 h 39"/>
                <a:gd name="T6" fmla="*/ 0 w 20"/>
                <a:gd name="T7" fmla="*/ 30 h 39"/>
                <a:gd name="T8" fmla="*/ 10 w 20"/>
                <a:gd name="T9" fmla="*/ 39 h 39"/>
                <a:gd name="T10" fmla="*/ 20 w 20"/>
                <a:gd name="T11" fmla="*/ 30 h 39"/>
                <a:gd name="T12" fmla="*/ 20 w 20"/>
                <a:gd name="T13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957459" name="Freeform 19"/>
            <p:cNvSpPr>
              <a:spLocks/>
            </p:cNvSpPr>
            <p:nvPr/>
          </p:nvSpPr>
          <p:spPr bwMode="auto">
            <a:xfrm>
              <a:off x="4398" y="1474"/>
              <a:ext cx="82" cy="279"/>
            </a:xfrm>
            <a:custGeom>
              <a:avLst/>
              <a:gdLst>
                <a:gd name="T0" fmla="*/ 19 w 19"/>
                <a:gd name="T1" fmla="*/ 9 h 65"/>
                <a:gd name="T2" fmla="*/ 10 w 19"/>
                <a:gd name="T3" fmla="*/ 0 h 65"/>
                <a:gd name="T4" fmla="*/ 0 w 19"/>
                <a:gd name="T5" fmla="*/ 9 h 65"/>
                <a:gd name="T6" fmla="*/ 0 w 19"/>
                <a:gd name="T7" fmla="*/ 56 h 65"/>
                <a:gd name="T8" fmla="*/ 10 w 19"/>
                <a:gd name="T9" fmla="*/ 65 h 65"/>
                <a:gd name="T10" fmla="*/ 19 w 19"/>
                <a:gd name="T11" fmla="*/ 56 h 65"/>
                <a:gd name="T12" fmla="*/ 19 w 19"/>
                <a:gd name="T13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957460" name="Freeform 20"/>
            <p:cNvSpPr>
              <a:spLocks/>
            </p:cNvSpPr>
            <p:nvPr/>
          </p:nvSpPr>
          <p:spPr bwMode="auto">
            <a:xfrm>
              <a:off x="4625" y="1320"/>
              <a:ext cx="82" cy="514"/>
            </a:xfrm>
            <a:custGeom>
              <a:avLst/>
              <a:gdLst>
                <a:gd name="T0" fmla="*/ 19 w 19"/>
                <a:gd name="T1" fmla="*/ 9 h 120"/>
                <a:gd name="T2" fmla="*/ 9 w 19"/>
                <a:gd name="T3" fmla="*/ 0 h 120"/>
                <a:gd name="T4" fmla="*/ 0 w 19"/>
                <a:gd name="T5" fmla="*/ 9 h 120"/>
                <a:gd name="T6" fmla="*/ 0 w 19"/>
                <a:gd name="T7" fmla="*/ 111 h 120"/>
                <a:gd name="T8" fmla="*/ 9 w 19"/>
                <a:gd name="T9" fmla="*/ 120 h 120"/>
                <a:gd name="T10" fmla="*/ 19 w 19"/>
                <a:gd name="T11" fmla="*/ 111 h 120"/>
                <a:gd name="T12" fmla="*/ 19 w 19"/>
                <a:gd name="T13" fmla="*/ 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957461" name="Freeform 21"/>
            <p:cNvSpPr>
              <a:spLocks/>
            </p:cNvSpPr>
            <p:nvPr/>
          </p:nvSpPr>
          <p:spPr bwMode="auto">
            <a:xfrm>
              <a:off x="4848" y="1474"/>
              <a:ext cx="82" cy="279"/>
            </a:xfrm>
            <a:custGeom>
              <a:avLst/>
              <a:gdLst>
                <a:gd name="T0" fmla="*/ 19 w 19"/>
                <a:gd name="T1" fmla="*/ 9 h 65"/>
                <a:gd name="T2" fmla="*/ 10 w 19"/>
                <a:gd name="T3" fmla="*/ 0 h 65"/>
                <a:gd name="T4" fmla="*/ 0 w 19"/>
                <a:gd name="T5" fmla="*/ 9 h 65"/>
                <a:gd name="T6" fmla="*/ 0 w 19"/>
                <a:gd name="T7" fmla="*/ 56 h 65"/>
                <a:gd name="T8" fmla="*/ 10 w 19"/>
                <a:gd name="T9" fmla="*/ 65 h 65"/>
                <a:gd name="T10" fmla="*/ 19 w 19"/>
                <a:gd name="T11" fmla="*/ 56 h 65"/>
                <a:gd name="T12" fmla="*/ 19 w 19"/>
                <a:gd name="T13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957462" name="Freeform 22"/>
            <p:cNvSpPr>
              <a:spLocks/>
            </p:cNvSpPr>
            <p:nvPr/>
          </p:nvSpPr>
          <p:spPr bwMode="auto">
            <a:xfrm>
              <a:off x="5075" y="1586"/>
              <a:ext cx="82" cy="167"/>
            </a:xfrm>
            <a:custGeom>
              <a:avLst/>
              <a:gdLst>
                <a:gd name="T0" fmla="*/ 19 w 19"/>
                <a:gd name="T1" fmla="*/ 10 h 39"/>
                <a:gd name="T2" fmla="*/ 9 w 19"/>
                <a:gd name="T3" fmla="*/ 0 h 39"/>
                <a:gd name="T4" fmla="*/ 0 w 19"/>
                <a:gd name="T5" fmla="*/ 10 h 39"/>
                <a:gd name="T6" fmla="*/ 0 w 19"/>
                <a:gd name="T7" fmla="*/ 30 h 39"/>
                <a:gd name="T8" fmla="*/ 9 w 19"/>
                <a:gd name="T9" fmla="*/ 39 h 39"/>
                <a:gd name="T10" fmla="*/ 19 w 19"/>
                <a:gd name="T11" fmla="*/ 30 h 39"/>
                <a:gd name="T12" fmla="*/ 19 w 19"/>
                <a:gd name="T13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957463" name="Rectangle 23"/>
          <p:cNvSpPr>
            <a:spLocks noGrp="1" noChangeArrowheads="1"/>
          </p:cNvSpPr>
          <p:nvPr>
            <p:ph type="ctrTitle"/>
          </p:nvPr>
        </p:nvSpPr>
        <p:spPr bwMode="white">
          <a:xfrm>
            <a:off x="650875" y="2676525"/>
            <a:ext cx="3768725" cy="830263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34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altLang="uk-UA" noProof="0" smtClean="0"/>
              <a:t>Click To Edit Master Title Style</a:t>
            </a:r>
          </a:p>
        </p:txBody>
      </p:sp>
      <p:sp>
        <p:nvSpPr>
          <p:cNvPr id="957464" name="Rectangle 24"/>
          <p:cNvSpPr>
            <a:spLocks noGrp="1" noChangeArrowheads="1"/>
          </p:cNvSpPr>
          <p:nvPr>
            <p:ph type="subTitle" idx="1"/>
          </p:nvPr>
        </p:nvSpPr>
        <p:spPr>
          <a:xfrm>
            <a:off x="650875" y="4733925"/>
            <a:ext cx="6940550" cy="4191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rotWithShape="0">
                    <a:schemeClr val="tx1"/>
                  </a:outerShdw>
                </a:effectLst>
              </a14:hiddenEffects>
            </a:ext>
          </a:extLst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altLang="uk-UA" noProof="0" smtClean="0"/>
              <a:t>Click to Edit Master Subtitle Style</a:t>
            </a:r>
          </a:p>
        </p:txBody>
      </p:sp>
      <p:pic>
        <p:nvPicPr>
          <p:cNvPr id="957467" name="Picture 2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663" y="1651000"/>
            <a:ext cx="3033712" cy="269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5229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765925" y="457200"/>
            <a:ext cx="2035175" cy="489585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55638" y="457200"/>
            <a:ext cx="5957887" cy="48958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966038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83313010"/>
      </p:ext>
    </p:extLst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92266017"/>
      </p:ext>
    </p:extLst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54817502"/>
      </p:ext>
    </p:extLst>
  </p:cSld>
  <p:clrMapOvr>
    <a:masterClrMapping/>
  </p:clrMapOvr>
  <p:transition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39763" y="3390900"/>
            <a:ext cx="3894137" cy="1855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86300" y="3390900"/>
            <a:ext cx="3894138" cy="1855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79158357"/>
      </p:ext>
    </p:extLst>
  </p:cSld>
  <p:clrMapOvr>
    <a:masterClrMapping/>
  </p:clrMapOvr>
  <p:transition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31474336"/>
      </p:ext>
    </p:extLst>
  </p:cSld>
  <p:clrMapOvr>
    <a:masterClrMapping/>
  </p:clrMapOvr>
  <p:transition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21208203"/>
      </p:ext>
    </p:extLst>
  </p:cSld>
  <p:clrMapOvr>
    <a:masterClrMapping/>
  </p:clrMapOvr>
  <p:transition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281926"/>
      </p:ext>
    </p:extLst>
  </p:cSld>
  <p:clrMapOvr>
    <a:masterClrMapping/>
  </p:clrMapOvr>
  <p:transition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745737273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013145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001459185"/>
      </p:ext>
    </p:extLst>
  </p:cSld>
  <p:clrMapOvr>
    <a:masterClrMapping/>
  </p:clrMapOvr>
  <p:transition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67987022"/>
      </p:ext>
    </p:extLst>
  </p:cSld>
  <p:clrMapOvr>
    <a:masterClrMapping/>
  </p:clrMapOvr>
  <p:transition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96063" y="1312863"/>
            <a:ext cx="1984375" cy="39338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39763" y="1312863"/>
            <a:ext cx="5803900" cy="39338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26898018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551859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55638" y="1781175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702175" y="1781175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1657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37357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98100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0497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974338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344404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4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457200"/>
            <a:ext cx="8145462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uk-UA" smtClean="0"/>
              <a:t>Slide Title</a:t>
            </a:r>
          </a:p>
        </p:txBody>
      </p:sp>
      <p:sp>
        <p:nvSpPr>
          <p:cNvPr id="956420" name="Rectangle 4"/>
          <p:cNvSpPr>
            <a:spLocks noChangeArrowheads="1"/>
          </p:cNvSpPr>
          <p:nvPr/>
        </p:nvSpPr>
        <p:spPr bwMode="auto">
          <a:xfrm>
            <a:off x="0" y="0"/>
            <a:ext cx="9144000" cy="177800"/>
          </a:xfrm>
          <a:prstGeom prst="rect">
            <a:avLst/>
          </a:prstGeom>
          <a:solidFill>
            <a:srgbClr val="015F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96969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uk-UA"/>
          </a:p>
        </p:txBody>
      </p:sp>
      <p:sp>
        <p:nvSpPr>
          <p:cNvPr id="956421" name="Rectangle 5"/>
          <p:cNvSpPr>
            <a:spLocks noChangeArrowheads="1"/>
          </p:cNvSpPr>
          <p:nvPr/>
        </p:nvSpPr>
        <p:spPr bwMode="auto">
          <a:xfrm>
            <a:off x="1150938" y="6672263"/>
            <a:ext cx="2022475" cy="18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124" tIns="41061" rIns="82124" bIns="41061" anchor="b" anchorCtr="1">
            <a:spAutoFit/>
          </a:bodyPr>
          <a:lstStyle>
            <a:lvl1pPr algn="l"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406400" algn="l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814388" algn="l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222375" algn="l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1630363" algn="l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0875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5447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0019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4591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uk-UA" sz="700">
                <a:solidFill>
                  <a:srgbClr val="D3D3D3"/>
                </a:solidFill>
              </a:rPr>
              <a:t>© 2006 Cisco Systems, Inc. All rights reserved.</a:t>
            </a:r>
          </a:p>
        </p:txBody>
      </p:sp>
      <p:sp>
        <p:nvSpPr>
          <p:cNvPr id="956422" name="Rectangle 6"/>
          <p:cNvSpPr>
            <a:spLocks noChangeArrowheads="1"/>
          </p:cNvSpPr>
          <p:nvPr/>
        </p:nvSpPr>
        <p:spPr bwMode="auto">
          <a:xfrm>
            <a:off x="3400425" y="6672263"/>
            <a:ext cx="650875" cy="18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124" tIns="41061" rIns="82124" bIns="41061" anchor="b">
            <a:spAutoFit/>
          </a:bodyPr>
          <a:lstStyle>
            <a:lvl1pPr algn="l"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406400" algn="l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814388" algn="l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222375" algn="l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1630363" algn="l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0875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5447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0019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4591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altLang="uk-UA" sz="700">
                <a:solidFill>
                  <a:srgbClr val="D3D3D3"/>
                </a:solidFill>
              </a:rPr>
              <a:t>Cisco Public</a:t>
            </a:r>
          </a:p>
        </p:txBody>
      </p:sp>
      <p:sp>
        <p:nvSpPr>
          <p:cNvPr id="956423" name="Rectangle 7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124" tIns="41061" rIns="82124" bIns="41061" anchor="b">
            <a:spAutoFit/>
          </a:bodyPr>
          <a:lstStyle>
            <a:lvl1pPr algn="l"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406400" algn="l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814388" algn="l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222375" algn="l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1630363" algn="l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0875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5447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0019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4591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uk-UA" sz="700">
                <a:solidFill>
                  <a:srgbClr val="D3D3D3"/>
                </a:solidFill>
              </a:rPr>
              <a:t>ITE 1 Chapter 6</a:t>
            </a:r>
          </a:p>
        </p:txBody>
      </p:sp>
      <p:sp>
        <p:nvSpPr>
          <p:cNvPr id="956424" name="Rectangle 8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124" tIns="41061" rIns="82124" bIns="41061" anchor="b">
            <a:spAutoFit/>
          </a:bodyPr>
          <a:lstStyle>
            <a:lvl1pPr algn="l"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406400" algn="l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814388" algn="l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222375" algn="l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1630363" algn="l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0875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5447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0019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4591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</a:pPr>
            <a:fld id="{6FD039E7-228E-4CDC-ADA4-25ECEF80D1F5}" type="slidenum">
              <a:rPr lang="en-US" altLang="uk-UA" sz="1000">
                <a:solidFill>
                  <a:srgbClr val="D3D3D3"/>
                </a:solidFill>
              </a:rPr>
              <a:pPr algn="r">
                <a:lnSpc>
                  <a:spcPct val="100000"/>
                </a:lnSpc>
              </a:pPr>
              <a:t>‹#›</a:t>
            </a:fld>
            <a:endParaRPr lang="en-US" altLang="uk-UA" sz="1000">
              <a:solidFill>
                <a:srgbClr val="D3D3D3"/>
              </a:solidFill>
            </a:endParaRPr>
          </a:p>
        </p:txBody>
      </p:sp>
      <p:sp>
        <p:nvSpPr>
          <p:cNvPr id="956425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5638" y="1781175"/>
            <a:ext cx="7940675" cy="357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06774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uk-UA" smtClean="0"/>
              <a:t>Body Text</a:t>
            </a:r>
          </a:p>
          <a:p>
            <a:pPr lvl="1"/>
            <a:r>
              <a:rPr lang="en-US" altLang="uk-UA" smtClean="0"/>
              <a:t>Second Level</a:t>
            </a:r>
          </a:p>
          <a:p>
            <a:pPr lvl="2"/>
            <a:r>
              <a:rPr lang="en-US" altLang="uk-UA" smtClean="0"/>
              <a:t>Third Level</a:t>
            </a:r>
          </a:p>
          <a:p>
            <a:pPr lvl="3"/>
            <a:r>
              <a:rPr lang="en-US" altLang="uk-UA" smtClean="0"/>
              <a:t>Fourth Level</a:t>
            </a:r>
          </a:p>
          <a:p>
            <a:pPr lvl="4"/>
            <a:r>
              <a:rPr lang="en-US" altLang="uk-UA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iming>
    <p:tnLst>
      <p:par>
        <p:cTn id="1" dur="indefinite" restart="never" nodeType="tmRoot"/>
      </p:par>
    </p:tnLst>
  </p:timing>
  <p:txStyles>
    <p:titleStyle>
      <a:lvl1pPr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chemeClr val="tx2"/>
        </a:buClr>
        <a:buSzPct val="100000"/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746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3pPr>
      <a:lvl4pPr marL="125412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4pPr>
      <a:lvl5pPr marL="16049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490" name="Rectangle 2"/>
          <p:cNvSpPr>
            <a:spLocks noChangeArrowheads="1"/>
          </p:cNvSpPr>
          <p:nvPr/>
        </p:nvSpPr>
        <p:spPr bwMode="auto">
          <a:xfrm>
            <a:off x="0" y="0"/>
            <a:ext cx="9144000" cy="3144838"/>
          </a:xfrm>
          <a:prstGeom prst="rect">
            <a:avLst/>
          </a:prstGeom>
          <a:solidFill>
            <a:srgbClr val="015F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96969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uk-UA"/>
          </a:p>
        </p:txBody>
      </p:sp>
      <p:sp>
        <p:nvSpPr>
          <p:cNvPr id="95949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39763" y="1312863"/>
            <a:ext cx="3551237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124" tIns="41061" rIns="82124" bIns="4106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uk-UA" smtClean="0"/>
              <a:t>Segue and Q&amp;A</a:t>
            </a:r>
          </a:p>
        </p:txBody>
      </p:sp>
      <p:sp>
        <p:nvSpPr>
          <p:cNvPr id="95949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9763" y="3390900"/>
            <a:ext cx="7940675" cy="185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uk-UA" smtClean="0"/>
              <a:t>Subtitle</a:t>
            </a:r>
          </a:p>
        </p:txBody>
      </p:sp>
      <p:sp>
        <p:nvSpPr>
          <p:cNvPr id="959493" name="Rectangle 5"/>
          <p:cNvSpPr>
            <a:spLocks noChangeArrowheads="1"/>
          </p:cNvSpPr>
          <p:nvPr/>
        </p:nvSpPr>
        <p:spPr bwMode="auto">
          <a:xfrm>
            <a:off x="1150938" y="6672263"/>
            <a:ext cx="2022475" cy="18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124" tIns="41061" rIns="82124" bIns="41061" anchor="b" anchorCtr="1">
            <a:spAutoFit/>
          </a:bodyPr>
          <a:lstStyle>
            <a:lvl1pPr algn="l"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406400" algn="l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814388" algn="l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222375" algn="l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1630363" algn="l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0875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5447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0019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4591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uk-UA" sz="700">
                <a:solidFill>
                  <a:srgbClr val="D3D3D3"/>
                </a:solidFill>
              </a:rPr>
              <a:t>© 2006 Cisco Systems, Inc. All rights reserved.</a:t>
            </a:r>
          </a:p>
        </p:txBody>
      </p:sp>
      <p:sp>
        <p:nvSpPr>
          <p:cNvPr id="959494" name="Rectangle 6"/>
          <p:cNvSpPr>
            <a:spLocks noChangeArrowheads="1"/>
          </p:cNvSpPr>
          <p:nvPr/>
        </p:nvSpPr>
        <p:spPr bwMode="auto">
          <a:xfrm>
            <a:off x="3400425" y="6672263"/>
            <a:ext cx="650875" cy="18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124" tIns="41061" rIns="82124" bIns="41061" anchor="b">
            <a:spAutoFit/>
          </a:bodyPr>
          <a:lstStyle>
            <a:lvl1pPr algn="l"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406400" algn="l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814388" algn="l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222375" algn="l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1630363" algn="l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0875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5447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0019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4591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altLang="uk-UA" sz="700">
                <a:solidFill>
                  <a:srgbClr val="D3D3D3"/>
                </a:solidFill>
              </a:rPr>
              <a:t>Cisco Public</a:t>
            </a:r>
          </a:p>
        </p:txBody>
      </p:sp>
      <p:sp>
        <p:nvSpPr>
          <p:cNvPr id="959495" name="Rectangle 7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124" tIns="41061" rIns="82124" bIns="41061" anchor="b">
            <a:spAutoFit/>
          </a:bodyPr>
          <a:lstStyle>
            <a:lvl1pPr algn="l"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406400" algn="l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814388" algn="l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222375" algn="l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1630363" algn="l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0875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5447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0019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4591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uk-UA" sz="700">
                <a:solidFill>
                  <a:srgbClr val="D3D3D3"/>
                </a:solidFill>
              </a:rPr>
              <a:t>BSCI Module 6</a:t>
            </a:r>
          </a:p>
        </p:txBody>
      </p:sp>
      <p:sp>
        <p:nvSpPr>
          <p:cNvPr id="959496" name="Rectangle 8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124" tIns="41061" rIns="82124" bIns="41061" anchor="b">
            <a:spAutoFit/>
          </a:bodyPr>
          <a:lstStyle>
            <a:lvl1pPr algn="l"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406400" algn="l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814388" algn="l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222375" algn="l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1630363" algn="l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0875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5447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0019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4591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</a:pPr>
            <a:fld id="{5BD81952-14DD-4324-B7F1-5A31285880B9}" type="slidenum">
              <a:rPr lang="en-US" altLang="uk-UA" sz="1000">
                <a:solidFill>
                  <a:srgbClr val="D3D3D3"/>
                </a:solidFill>
              </a:rPr>
              <a:pPr algn="r">
                <a:lnSpc>
                  <a:spcPct val="100000"/>
                </a:lnSpc>
              </a:pPr>
              <a:t>‹#›</a:t>
            </a:fld>
            <a:endParaRPr lang="en-US" altLang="uk-UA" sz="1000">
              <a:solidFill>
                <a:srgbClr val="D3D3D3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FFFFFF"/>
          </a:solidFill>
          <a:latin typeface="+mj-lt"/>
          <a:ea typeface="+mj-ea"/>
          <a:cs typeface="+mj-cs"/>
        </a:defRPr>
      </a:lvl1pPr>
      <a:lvl2pPr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FFFFFF"/>
          </a:solidFill>
          <a:latin typeface="Arial" charset="0"/>
        </a:defRPr>
      </a:lvl2pPr>
      <a:lvl3pPr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FFFFFF"/>
          </a:solidFill>
          <a:latin typeface="Arial" charset="0"/>
        </a:defRPr>
      </a:lvl3pPr>
      <a:lvl4pPr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FFFFFF"/>
          </a:solidFill>
          <a:latin typeface="Arial" charset="0"/>
        </a:defRPr>
      </a:lvl4pPr>
      <a:lvl5pPr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FFFFFF"/>
          </a:solidFill>
          <a:latin typeface="Arial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FFFFFF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FFFFFF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FFFFFF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FFFFFF"/>
          </a:solidFill>
          <a:latin typeface="Arial" charset="0"/>
        </a:defRPr>
      </a:lvl9pPr>
    </p:titleStyle>
    <p:bodyStyle>
      <a:lvl1pPr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chemeClr val="bg2"/>
          </a:solidFill>
          <a:latin typeface="+mn-lt"/>
          <a:ea typeface="+mn-ea"/>
          <a:cs typeface="+mn-cs"/>
        </a:defRPr>
      </a:lvl1pPr>
      <a:lvl2pPr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717171"/>
          </a:solidFill>
          <a:latin typeface="+mn-lt"/>
        </a:defRPr>
      </a:lvl2pPr>
      <a:lvl3pPr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717171"/>
          </a:solidFill>
          <a:latin typeface="+mn-lt"/>
        </a:defRPr>
      </a:lvl3pPr>
      <a:lvl4pPr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717171"/>
          </a:solidFill>
          <a:latin typeface="+mn-lt"/>
        </a:defRPr>
      </a:lvl4pPr>
      <a:lvl5pPr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717171"/>
          </a:solidFill>
          <a:latin typeface="+mn-lt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717171"/>
          </a:solidFill>
          <a:latin typeface="+mn-lt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717171"/>
          </a:solidFill>
          <a:latin typeface="+mn-lt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717171"/>
          </a:solidFill>
          <a:latin typeface="+mn-lt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717171"/>
          </a:solidFill>
          <a:latin typeface="+mn-lt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uk-UA" altLang="uk-UA"/>
              <a:t>Маршрутизація</a:t>
            </a:r>
            <a:endParaRPr lang="en-US" altLang="uk-UA"/>
          </a:p>
        </p:txBody>
      </p:sp>
      <p:sp>
        <p:nvSpPr>
          <p:cNvPr id="1498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5638" y="1477963"/>
            <a:ext cx="7940675" cy="5076825"/>
          </a:xfrm>
        </p:spPr>
        <p:txBody>
          <a:bodyPr/>
          <a:lstStyle/>
          <a:p>
            <a:pPr marL="457200" indent="-457200"/>
            <a:r>
              <a:rPr lang="uk-UA" altLang="uk-UA" dirty="0" smtClean="0"/>
              <a:t>Концепція маршрутизації</a:t>
            </a:r>
          </a:p>
          <a:p>
            <a:pPr marL="457200" indent="-457200"/>
            <a:r>
              <a:rPr lang="uk-UA" altLang="uk-UA" dirty="0" smtClean="0"/>
              <a:t>Початкова конфігурація маршрутизатора</a:t>
            </a:r>
          </a:p>
          <a:p>
            <a:pPr marL="457200" indent="-457200"/>
            <a:r>
              <a:rPr lang="uk-UA" altLang="uk-UA" dirty="0" smtClean="0"/>
              <a:t>Основні функції та особливості маршрутизатора</a:t>
            </a:r>
          </a:p>
          <a:p>
            <a:pPr marL="457200" indent="-457200"/>
            <a:r>
              <a:rPr lang="uk-UA" altLang="uk-UA" dirty="0" smtClean="0"/>
              <a:t>Таблиця маршрутизації </a:t>
            </a:r>
          </a:p>
          <a:p>
            <a:pPr marL="457200" indent="-457200"/>
            <a:r>
              <a:rPr lang="uk-UA" altLang="uk-UA" dirty="0" smtClean="0"/>
              <a:t>Призначення </a:t>
            </a:r>
            <a:r>
              <a:rPr lang="uk-UA" altLang="uk-UA" dirty="0"/>
              <a:t>і </a:t>
            </a:r>
            <a:r>
              <a:rPr lang="uk-UA" altLang="uk-UA" dirty="0" smtClean="0"/>
              <a:t>функції статичної маршрутизації</a:t>
            </a:r>
          </a:p>
          <a:p>
            <a:pPr marL="457200" indent="-457200"/>
            <a:r>
              <a:rPr lang="uk-UA" altLang="uk-UA" dirty="0" smtClean="0"/>
              <a:t> Призначення і функції динамічної </a:t>
            </a:r>
            <a:r>
              <a:rPr lang="uk-UA" altLang="uk-UA" dirty="0"/>
              <a:t>маршрутизації та протоколи, які використовуються для її реалізації</a:t>
            </a:r>
            <a:r>
              <a:rPr lang="uk-UA" altLang="uk-UA" dirty="0" smtClean="0"/>
              <a:t>.</a:t>
            </a:r>
            <a:endParaRPr lang="uk-UA" altLang="uk-U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5383" y="174649"/>
            <a:ext cx="8145462" cy="838200"/>
          </a:xfrm>
        </p:spPr>
        <p:txBody>
          <a:bodyPr/>
          <a:lstStyle/>
          <a:p>
            <a:r>
              <a:rPr lang="uk-UA" dirty="0" smtClean="0"/>
              <a:t>Методи пересилання пакетів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 l="38709" t="31548" r="28287" b="17063"/>
          <a:stretch>
            <a:fillRect/>
          </a:stretch>
        </p:blipFill>
        <p:spPr bwMode="auto">
          <a:xfrm>
            <a:off x="1103586" y="1102833"/>
            <a:ext cx="5803463" cy="5427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486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1467" y="1393372"/>
            <a:ext cx="3945390" cy="4891314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13782" y="269242"/>
            <a:ext cx="8145462" cy="838200"/>
          </a:xfrm>
        </p:spPr>
        <p:txBody>
          <a:bodyPr/>
          <a:lstStyle/>
          <a:p>
            <a:r>
              <a:rPr lang="uk-UA" dirty="0" smtClean="0"/>
              <a:t>Підключення до мережі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 l="37928" t="31746" r="25594" b="13492"/>
          <a:stretch>
            <a:fillRect/>
          </a:stretch>
        </p:blipFill>
        <p:spPr bwMode="auto">
          <a:xfrm>
            <a:off x="1712685" y="1393371"/>
            <a:ext cx="5747657" cy="4851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9121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37029" y="1671144"/>
            <a:ext cx="7093481" cy="4671599"/>
          </a:xfrm>
        </p:spPr>
        <p:txBody>
          <a:bodyPr/>
          <a:lstStyle/>
          <a:p>
            <a:pPr marL="0" indent="0" defTabSz="814365">
              <a:buClr>
                <a:srgbClr val="708CA1"/>
              </a:buClr>
              <a:buNone/>
            </a:pPr>
            <a:r>
              <a:rPr lang="uk-UA" sz="2000" dirty="0" smtClean="0"/>
              <a:t>Для отримання доступу до мережі пристрої необхідно налаштувати, використовуючи наступні дані IP-адресації:</a:t>
            </a:r>
          </a:p>
          <a:p>
            <a:pPr lvl="1">
              <a:buFont typeface="Wingdings" pitchFamily="2" charset="2"/>
              <a:buChar char="§"/>
            </a:pPr>
            <a:r>
              <a:rPr lang="uk-UA" b="1" dirty="0" smtClean="0"/>
              <a:t>IP </a:t>
            </a:r>
            <a:r>
              <a:rPr lang="en-US" b="1" dirty="0" smtClean="0"/>
              <a:t>–</a:t>
            </a:r>
            <a:r>
              <a:rPr lang="uk-UA" b="1" dirty="0" smtClean="0"/>
              <a:t> адреса </a:t>
            </a:r>
            <a:r>
              <a:rPr lang="uk-UA" dirty="0" smtClean="0"/>
              <a:t>- задає </a:t>
            </a:r>
            <a:r>
              <a:rPr lang="uk-UA" dirty="0"/>
              <a:t>унікальну адресу вузла в локальній мережі.</a:t>
            </a:r>
          </a:p>
          <a:p>
            <a:pPr lvl="1">
              <a:buFont typeface="Wingdings" pitchFamily="2" charset="2"/>
              <a:buChar char="§"/>
            </a:pPr>
            <a:r>
              <a:rPr lang="uk-UA" b="1" dirty="0" smtClean="0"/>
              <a:t>Маска </a:t>
            </a:r>
            <a:r>
              <a:rPr lang="uk-UA" b="1" dirty="0" err="1" smtClean="0"/>
              <a:t>підмережі</a:t>
            </a:r>
            <a:r>
              <a:rPr lang="uk-UA" b="1" dirty="0" smtClean="0"/>
              <a:t> (</a:t>
            </a:r>
            <a:r>
              <a:rPr lang="uk-UA" b="1" dirty="0" err="1" smtClean="0"/>
              <a:t>Subnet</a:t>
            </a:r>
            <a:r>
              <a:rPr lang="uk-UA" b="1" dirty="0" smtClean="0"/>
              <a:t> </a:t>
            </a:r>
            <a:r>
              <a:rPr lang="uk-UA" b="1" dirty="0" err="1" smtClean="0"/>
              <a:t>mask</a:t>
            </a:r>
            <a:r>
              <a:rPr lang="uk-UA" b="1" dirty="0" smtClean="0"/>
              <a:t>) </a:t>
            </a:r>
            <a:r>
              <a:rPr lang="uk-UA" dirty="0"/>
              <a:t>- визначає </a:t>
            </a:r>
            <a:r>
              <a:rPr lang="uk-UA" dirty="0" smtClean="0"/>
              <a:t>мережеву частину адреси мережевого вузла</a:t>
            </a:r>
            <a:endParaRPr lang="uk-UA" dirty="0"/>
          </a:p>
          <a:p>
            <a:pPr lvl="1">
              <a:buFont typeface="Wingdings" pitchFamily="2" charset="2"/>
              <a:buChar char="§"/>
            </a:pPr>
            <a:r>
              <a:rPr lang="uk-UA" b="1" dirty="0" smtClean="0"/>
              <a:t>Шлюз за замовчуванням (</a:t>
            </a:r>
            <a:r>
              <a:rPr lang="uk-UA" b="1" dirty="0" err="1" smtClean="0"/>
              <a:t>Default</a:t>
            </a:r>
            <a:r>
              <a:rPr lang="uk-UA" b="1" dirty="0" smtClean="0"/>
              <a:t> </a:t>
            </a:r>
            <a:r>
              <a:rPr lang="uk-UA" b="1" dirty="0" err="1" smtClean="0"/>
              <a:t>gateway</a:t>
            </a:r>
            <a:r>
              <a:rPr lang="uk-UA" b="1" dirty="0" smtClean="0"/>
              <a:t>) </a:t>
            </a:r>
            <a:r>
              <a:rPr lang="uk-UA" dirty="0"/>
              <a:t>- визначає маршрутизатор, до якого посилається пакет, у разі, якщо місце призначення не знаходиться в тій же </a:t>
            </a:r>
            <a:r>
              <a:rPr lang="uk-UA" dirty="0" err="1" smtClean="0"/>
              <a:t>підмережі</a:t>
            </a:r>
            <a:r>
              <a:rPr lang="uk-UA" dirty="0" smtClean="0"/>
              <a:t> </a:t>
            </a:r>
            <a:r>
              <a:rPr lang="uk-UA" dirty="0"/>
              <a:t>локальної мережі</a:t>
            </a:r>
            <a:r>
              <a:rPr lang="uk-UA" dirty="0" smtClean="0"/>
              <a:t>.</a:t>
            </a:r>
            <a:endParaRPr lang="uk-UA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4107" y="616087"/>
            <a:ext cx="8145462" cy="838200"/>
          </a:xfrm>
        </p:spPr>
        <p:txBody>
          <a:bodyPr/>
          <a:lstStyle/>
          <a:p>
            <a:r>
              <a:rPr lang="uk-UA" dirty="0" smtClean="0"/>
              <a:t>Шлюз за замовчуванням </a:t>
            </a:r>
            <a:br>
              <a:rPr lang="uk-UA" dirty="0" smtClean="0"/>
            </a:br>
            <a:r>
              <a:rPr lang="en-US" dirty="0" smtClean="0"/>
              <a:t>Default Gateways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63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39873" y="395369"/>
            <a:ext cx="8145462" cy="838200"/>
          </a:xfrm>
        </p:spPr>
        <p:txBody>
          <a:bodyPr/>
          <a:lstStyle/>
          <a:p>
            <a:r>
              <a:rPr lang="uk-UA" dirty="0" smtClean="0"/>
              <a:t>Шлюз за замовчуванням </a:t>
            </a:r>
            <a:br>
              <a:rPr lang="uk-UA" dirty="0" smtClean="0"/>
            </a:br>
            <a:r>
              <a:rPr lang="en-US" dirty="0" smtClean="0"/>
              <a:t>Default Gateways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 l="47298" t="32540" r="14551" b="17659"/>
          <a:stretch>
            <a:fillRect/>
          </a:stretch>
        </p:blipFill>
        <p:spPr bwMode="auto">
          <a:xfrm>
            <a:off x="1119352" y="1483961"/>
            <a:ext cx="6464363" cy="474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2512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1466" y="1451429"/>
            <a:ext cx="7661048" cy="4775200"/>
          </a:xfrm>
        </p:spPr>
        <p:txBody>
          <a:bodyPr/>
          <a:lstStyle/>
          <a:p>
            <a:pPr>
              <a:buNone/>
            </a:pPr>
            <a:r>
              <a:rPr lang="uk-UA" sz="2000" dirty="0" smtClean="0"/>
              <a:t>Схема топології і адресна таблиця в мережевій документації повинні включати, як мінімум, такі дані:</a:t>
            </a:r>
          </a:p>
          <a:p>
            <a:r>
              <a:rPr lang="uk-UA" sz="2000" dirty="0" smtClean="0"/>
              <a:t>Імена пристроїв</a:t>
            </a:r>
          </a:p>
          <a:p>
            <a:r>
              <a:rPr lang="uk-UA" sz="2000" dirty="0" smtClean="0"/>
              <a:t>Інтерфейси</a:t>
            </a:r>
          </a:p>
          <a:p>
            <a:r>
              <a:rPr lang="en-US" sz="2000" dirty="0" smtClean="0"/>
              <a:t>IP-</a:t>
            </a:r>
            <a:r>
              <a:rPr lang="uk-UA" sz="2000" dirty="0" smtClean="0"/>
              <a:t>адреси та </a:t>
            </a:r>
          </a:p>
          <a:p>
            <a:pPr marL="0" indent="0">
              <a:buNone/>
            </a:pPr>
            <a:r>
              <a:rPr lang="uk-UA" sz="2000" dirty="0" smtClean="0"/>
              <a:t>мережеві маски</a:t>
            </a:r>
          </a:p>
          <a:p>
            <a:r>
              <a:rPr lang="uk-UA" sz="2000" dirty="0" smtClean="0"/>
              <a:t>Шлюзи за </a:t>
            </a:r>
          </a:p>
          <a:p>
            <a:pPr marL="0" indent="0">
              <a:buNone/>
            </a:pPr>
            <a:r>
              <a:rPr lang="uk-UA" sz="2000" dirty="0"/>
              <a:t>з</a:t>
            </a:r>
            <a:r>
              <a:rPr lang="uk-UA" sz="2000" dirty="0" smtClean="0"/>
              <a:t>амовчуванням</a:t>
            </a:r>
          </a:p>
          <a:p>
            <a:endParaRPr lang="uk-UA" sz="2000" dirty="0" smtClean="0"/>
          </a:p>
          <a:p>
            <a:endParaRPr lang="uk-UA" sz="2000" dirty="0"/>
          </a:p>
          <a:p>
            <a:endParaRPr lang="uk-UA" sz="2000" dirty="0" smtClean="0"/>
          </a:p>
          <a:p>
            <a:endParaRPr lang="uk-UA" sz="2000" dirty="0"/>
          </a:p>
          <a:p>
            <a:endParaRPr lang="uk-UA" sz="2000" dirty="0" smtClean="0"/>
          </a:p>
          <a:p>
            <a:endParaRPr lang="en-US" sz="2000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6123" y="158872"/>
            <a:ext cx="8970579" cy="838200"/>
          </a:xfrm>
        </p:spPr>
        <p:txBody>
          <a:bodyPr/>
          <a:lstStyle/>
          <a:p>
            <a:r>
              <a:rPr lang="uk-UA" dirty="0" smtClean="0"/>
              <a:t>Документування мережевої адресації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 l="45625" t="38492" r="14216" b="24802"/>
          <a:stretch>
            <a:fillRect/>
          </a:stretch>
        </p:blipFill>
        <p:spPr bwMode="auto">
          <a:xfrm>
            <a:off x="2849121" y="2525487"/>
            <a:ext cx="5902996" cy="3309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1792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66952" y="1465943"/>
            <a:ext cx="7661048" cy="4775200"/>
          </a:xfrm>
        </p:spPr>
        <p:txBody>
          <a:bodyPr/>
          <a:lstStyle/>
          <a:p>
            <a:r>
              <a:rPr lang="uk-UA" dirty="0" smtClean="0"/>
              <a:t>Два методи призначення </a:t>
            </a:r>
            <a:r>
              <a:rPr lang="en-US" dirty="0" smtClean="0"/>
              <a:t>IP </a:t>
            </a:r>
            <a:r>
              <a:rPr lang="uk-UA" dirty="0" smtClean="0"/>
              <a:t>адрес</a:t>
            </a:r>
          </a:p>
          <a:p>
            <a:pPr lvl="1">
              <a:buClr>
                <a:schemeClr val="tx2"/>
              </a:buClr>
              <a:buSzPct val="100000"/>
            </a:pPr>
            <a:r>
              <a:rPr lang="uk-UA" dirty="0" smtClean="0"/>
              <a:t>Статичне призначення</a:t>
            </a:r>
          </a:p>
          <a:p>
            <a:pPr lvl="1">
              <a:buClr>
                <a:schemeClr val="tx2"/>
              </a:buClr>
              <a:buSzPct val="100000"/>
            </a:pPr>
            <a:r>
              <a:rPr lang="uk-UA" dirty="0" smtClean="0"/>
              <a:t>Динамічне призначення</a:t>
            </a:r>
          </a:p>
          <a:p>
            <a:r>
              <a:rPr lang="uk-UA" dirty="0" smtClean="0"/>
              <a:t>При </a:t>
            </a:r>
            <a:r>
              <a:rPr lang="uk-UA" dirty="0"/>
              <a:t>статичному призначенню </a:t>
            </a:r>
            <a:r>
              <a:rPr lang="en-US" dirty="0"/>
              <a:t>IP-</a:t>
            </a:r>
            <a:r>
              <a:rPr lang="uk-UA" dirty="0"/>
              <a:t>адреси вузлу вручну присвоюються </a:t>
            </a:r>
            <a:r>
              <a:rPr lang="en-US" dirty="0"/>
              <a:t>IP-</a:t>
            </a:r>
            <a:r>
              <a:rPr lang="uk-UA" dirty="0"/>
              <a:t>адреса, маска </a:t>
            </a:r>
            <a:r>
              <a:rPr lang="uk-UA" dirty="0" err="1"/>
              <a:t>підмережі</a:t>
            </a:r>
            <a:r>
              <a:rPr lang="uk-UA" dirty="0"/>
              <a:t> та шлюз за замовчуванням. Крім того, можна налаштувати </a:t>
            </a:r>
            <a:r>
              <a:rPr lang="en-US" dirty="0"/>
              <a:t>IP-</a:t>
            </a:r>
            <a:r>
              <a:rPr lang="uk-UA" dirty="0"/>
              <a:t>адреса для </a:t>
            </a:r>
            <a:r>
              <a:rPr lang="en-US" dirty="0"/>
              <a:t>DNS-</a:t>
            </a:r>
            <a:r>
              <a:rPr lang="uk-UA" dirty="0"/>
              <a:t>сервера.</a:t>
            </a:r>
          </a:p>
          <a:p>
            <a:pPr lvl="1" indent="0">
              <a:buNone/>
            </a:pPr>
            <a:r>
              <a:rPr lang="uk-UA" dirty="0"/>
              <a:t>Статично призначені адреси використовуються для визначення </a:t>
            </a:r>
            <a:r>
              <a:rPr lang="uk-UA" dirty="0" smtClean="0"/>
              <a:t>певних ресурсів мережі</a:t>
            </a:r>
            <a:r>
              <a:rPr lang="uk-UA" dirty="0"/>
              <a:t>, таких як мережеві сервери та </a:t>
            </a:r>
            <a:r>
              <a:rPr lang="uk-UA" dirty="0" smtClean="0"/>
              <a:t>принтери</a:t>
            </a:r>
          </a:p>
          <a:p>
            <a:pPr lvl="1" indent="0">
              <a:buNone/>
            </a:pPr>
            <a:r>
              <a:rPr lang="uk-UA" dirty="0" smtClean="0"/>
              <a:t>Статичне призначення з</a:t>
            </a:r>
            <a:r>
              <a:rPr lang="uk-UA" sz="2000" dirty="0" smtClean="0"/>
              <a:t>астосовується </a:t>
            </a:r>
            <a:r>
              <a:rPr lang="uk-UA" sz="2000" dirty="0"/>
              <a:t>в дуже маленьких мережах з декількома </a:t>
            </a:r>
            <a:r>
              <a:rPr lang="uk-UA" sz="2000" dirty="0" smtClean="0"/>
              <a:t>вузлами</a:t>
            </a:r>
            <a:endParaRPr lang="uk-UA" sz="20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341" y="300773"/>
            <a:ext cx="8145462" cy="838200"/>
          </a:xfrm>
        </p:spPr>
        <p:txBody>
          <a:bodyPr/>
          <a:lstStyle/>
          <a:p>
            <a:r>
              <a:rPr lang="uk-UA" dirty="0" smtClean="0"/>
              <a:t>Активація </a:t>
            </a:r>
            <a:r>
              <a:rPr lang="en-US" dirty="0" smtClean="0"/>
              <a:t>IP-</a:t>
            </a:r>
            <a:r>
              <a:rPr lang="uk-UA" dirty="0" smtClean="0"/>
              <a:t>адресації на вузлі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94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66952" y="1465943"/>
            <a:ext cx="7661048" cy="4775200"/>
          </a:xfrm>
        </p:spPr>
        <p:txBody>
          <a:bodyPr/>
          <a:lstStyle/>
          <a:p>
            <a:r>
              <a:rPr lang="uk-UA" dirty="0" smtClean="0"/>
              <a:t>При </a:t>
            </a:r>
            <a:r>
              <a:rPr lang="uk-UA" dirty="0"/>
              <a:t>динамічному призначення </a:t>
            </a:r>
            <a:r>
              <a:rPr lang="en-US" dirty="0"/>
              <a:t>IP-</a:t>
            </a:r>
            <a:r>
              <a:rPr lang="uk-UA" dirty="0"/>
              <a:t>адреси дані </a:t>
            </a:r>
            <a:r>
              <a:rPr lang="en-US" dirty="0"/>
              <a:t>IP-</a:t>
            </a:r>
            <a:r>
              <a:rPr lang="uk-UA" dirty="0"/>
              <a:t>адресації динамічно присвоюються сервером, </a:t>
            </a:r>
            <a:r>
              <a:rPr lang="uk-UA" dirty="0" smtClean="0"/>
              <a:t>який працює </a:t>
            </a:r>
            <a:r>
              <a:rPr lang="uk-UA" dirty="0"/>
              <a:t>по протоколу динамічної конфігурації мережевого вузла </a:t>
            </a:r>
            <a:r>
              <a:rPr lang="uk-UA" dirty="0" smtClean="0"/>
              <a:t>(</a:t>
            </a:r>
            <a:r>
              <a:rPr lang="en-US" dirty="0" smtClean="0"/>
              <a:t>Dynamic Host Configuration Protocol</a:t>
            </a:r>
            <a:r>
              <a:rPr lang="uk-UA" dirty="0" smtClean="0"/>
              <a:t>, </a:t>
            </a:r>
            <a:r>
              <a:rPr lang="en-US" dirty="0" smtClean="0"/>
              <a:t>DHCP)</a:t>
            </a:r>
            <a:endParaRPr lang="en-US" dirty="0"/>
          </a:p>
          <a:p>
            <a:pPr lvl="1"/>
            <a:r>
              <a:rPr lang="uk-UA" dirty="0"/>
              <a:t>Більшість вузлів отримують дані </a:t>
            </a:r>
            <a:r>
              <a:rPr lang="en-US" dirty="0"/>
              <a:t>IP-</a:t>
            </a:r>
            <a:r>
              <a:rPr lang="uk-UA" dirty="0"/>
              <a:t>адресації по протоколу </a:t>
            </a:r>
            <a:r>
              <a:rPr lang="en-US" dirty="0" smtClean="0"/>
              <a:t>DHCP</a:t>
            </a:r>
            <a:endParaRPr lang="uk-UA" dirty="0" smtClean="0"/>
          </a:p>
          <a:p>
            <a:pPr lvl="1"/>
            <a:r>
              <a:rPr lang="uk-UA" sz="2000" dirty="0" smtClean="0"/>
              <a:t>Служби </a:t>
            </a:r>
            <a:r>
              <a:rPr lang="en-US" sz="2000" dirty="0"/>
              <a:t>DHCP </a:t>
            </a:r>
            <a:r>
              <a:rPr lang="uk-UA" sz="2000" dirty="0"/>
              <a:t>можуть забезпечуватися маршрутизатором </a:t>
            </a:r>
            <a:r>
              <a:rPr lang="en-US" sz="2000" dirty="0"/>
              <a:t>Cisco.</a:t>
            </a:r>
            <a:endParaRPr lang="uk-UA" sz="2000" dirty="0"/>
          </a:p>
          <a:p>
            <a:pPr>
              <a:buNone/>
            </a:pPr>
            <a:r>
              <a:rPr lang="en-US" sz="2000" dirty="0"/>
              <a:t>		</a:t>
            </a:r>
            <a:endParaRPr lang="en-US" sz="2000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341" y="300773"/>
            <a:ext cx="8145462" cy="838200"/>
          </a:xfrm>
        </p:spPr>
        <p:txBody>
          <a:bodyPr/>
          <a:lstStyle/>
          <a:p>
            <a:r>
              <a:rPr lang="uk-UA" dirty="0" smtClean="0"/>
              <a:t>Активація </a:t>
            </a:r>
            <a:r>
              <a:rPr lang="en-US" dirty="0" smtClean="0"/>
              <a:t>IP-</a:t>
            </a:r>
            <a:r>
              <a:rPr lang="uk-UA" dirty="0" smtClean="0"/>
              <a:t>адресації на вузлі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32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537256"/>
            <a:ext cx="8145462" cy="838200"/>
          </a:xfrm>
        </p:spPr>
        <p:txBody>
          <a:bodyPr/>
          <a:lstStyle/>
          <a:p>
            <a:r>
              <a:rPr lang="uk-UA" dirty="0" smtClean="0"/>
              <a:t>Світлодіодні індикатори пристроїв</a:t>
            </a:r>
            <a:r>
              <a:rPr lang="en-US" dirty="0" smtClean="0"/>
              <a:t> LEDs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36345" t="31314" r="26523" b="14771"/>
          <a:stretch>
            <a:fillRect/>
          </a:stretch>
        </p:blipFill>
        <p:spPr bwMode="auto">
          <a:xfrm>
            <a:off x="1465943" y="1433360"/>
            <a:ext cx="6209574" cy="5069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5703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66952" y="1465943"/>
            <a:ext cx="7661048" cy="4775200"/>
          </a:xfrm>
        </p:spPr>
        <p:txBody>
          <a:bodyPr/>
          <a:lstStyle/>
          <a:p>
            <a:r>
              <a:rPr lang="uk-UA" sz="2000" b="1" dirty="0" smtClean="0"/>
              <a:t>Для консольного доступу потрібні</a:t>
            </a:r>
            <a:r>
              <a:rPr lang="en-US" sz="2000" b="1" dirty="0" smtClean="0"/>
              <a:t>:</a:t>
            </a:r>
          </a:p>
          <a:p>
            <a:pPr>
              <a:buNone/>
            </a:pPr>
            <a:r>
              <a:rPr lang="en-US" sz="2000" b="1" dirty="0" smtClean="0"/>
              <a:t>	</a:t>
            </a:r>
            <a:r>
              <a:rPr lang="ru-RU" sz="2000" b="1" dirty="0" smtClean="0">
                <a:solidFill>
                  <a:srgbClr val="000000"/>
                </a:solidFill>
              </a:rPr>
              <a:t>Консольный </a:t>
            </a:r>
            <a:r>
              <a:rPr lang="ru-RU" sz="2000" b="1" dirty="0">
                <a:solidFill>
                  <a:srgbClr val="000000"/>
                </a:solidFill>
              </a:rPr>
              <a:t>кабель (</a:t>
            </a:r>
            <a:r>
              <a:rPr lang="en-US" sz="2000" b="1" dirty="0" smtClean="0"/>
              <a:t>Console cable</a:t>
            </a:r>
            <a:r>
              <a:rPr lang="uk-UA" sz="2000" b="1" dirty="0" smtClean="0"/>
              <a:t>)</a:t>
            </a:r>
            <a:r>
              <a:rPr lang="en-US" sz="2000" b="1" dirty="0" smtClean="0"/>
              <a:t>:</a:t>
            </a:r>
            <a:endParaRPr lang="en-US" sz="2000" dirty="0" smtClean="0"/>
          </a:p>
          <a:p>
            <a:pPr>
              <a:buNone/>
            </a:pPr>
            <a:r>
              <a:rPr lang="en-US" sz="2000" dirty="0" smtClean="0"/>
              <a:t>		RJ-45-to-DB-9 console cable</a:t>
            </a:r>
          </a:p>
          <a:p>
            <a:pPr>
              <a:buNone/>
            </a:pPr>
            <a:r>
              <a:rPr lang="en-US" sz="2000" b="1" dirty="0" smtClean="0"/>
              <a:t>	</a:t>
            </a:r>
            <a:r>
              <a:rPr lang="uk-UA" sz="2000" b="1" dirty="0" smtClean="0"/>
              <a:t>Програма емуляції терміналу (</a:t>
            </a:r>
            <a:r>
              <a:rPr lang="en-US" sz="2000" b="1" dirty="0" smtClean="0"/>
              <a:t>Terminal emulation software</a:t>
            </a:r>
            <a:r>
              <a:rPr lang="uk-UA" sz="2000" b="1" dirty="0" smtClean="0"/>
              <a:t>)</a:t>
            </a:r>
            <a:endParaRPr lang="en-US" sz="2000" dirty="0" smtClean="0"/>
          </a:p>
          <a:p>
            <a:pPr>
              <a:buNone/>
            </a:pPr>
            <a:r>
              <a:rPr lang="en-US" sz="2000" dirty="0" smtClean="0"/>
              <a:t>		</a:t>
            </a:r>
            <a:r>
              <a:rPr lang="en-US" sz="2000" dirty="0" err="1" smtClean="0"/>
              <a:t>Tera</a:t>
            </a:r>
            <a:r>
              <a:rPr lang="en-US" sz="2000" dirty="0" smtClean="0"/>
              <a:t> Term, PuTTY, HyperTerminal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348070"/>
            <a:ext cx="8145462" cy="838200"/>
          </a:xfrm>
        </p:spPr>
        <p:txBody>
          <a:bodyPr/>
          <a:lstStyle/>
          <a:p>
            <a:r>
              <a:rPr lang="uk-UA" dirty="0" smtClean="0"/>
              <a:t>Консольний доступ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99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348070"/>
            <a:ext cx="8145462" cy="838200"/>
          </a:xfrm>
        </p:spPr>
        <p:txBody>
          <a:bodyPr/>
          <a:lstStyle/>
          <a:p>
            <a:r>
              <a:rPr lang="uk-UA" dirty="0" smtClean="0"/>
              <a:t>Консольний доступ</a:t>
            </a:r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 l="24901" t="41419" r="42303" b="9970"/>
          <a:stretch>
            <a:fillRect/>
          </a:stretch>
        </p:blipFill>
        <p:spPr bwMode="auto">
          <a:xfrm>
            <a:off x="1705677" y="1345198"/>
            <a:ext cx="5688351" cy="4740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2739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73386" y="286258"/>
            <a:ext cx="8145462" cy="838200"/>
          </a:xfrm>
        </p:spPr>
        <p:txBody>
          <a:bodyPr/>
          <a:lstStyle/>
          <a:p>
            <a:pPr eaLnBrk="1" hangingPunct="1"/>
            <a:r>
              <a:rPr lang="uk-UA" dirty="0" smtClean="0">
                <a:ea typeface="ＭＳ Ｐゴシック" pitchFamily="34" charset="-128"/>
              </a:rPr>
              <a:t>Характеристики мережі</a:t>
            </a: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30384" t="29523" r="25661" b="9190"/>
          <a:stretch>
            <a:fillRect/>
          </a:stretch>
        </p:blipFill>
        <p:spPr bwMode="auto">
          <a:xfrm>
            <a:off x="1204686" y="1335314"/>
            <a:ext cx="6914741" cy="5278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753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45521" y="1229460"/>
            <a:ext cx="7661048" cy="4775200"/>
          </a:xfrm>
        </p:spPr>
        <p:txBody>
          <a:bodyPr/>
          <a:lstStyle/>
          <a:p>
            <a:r>
              <a:rPr lang="uk-UA" sz="2000" dirty="0" smtClean="0"/>
              <a:t>Пристрої мережевої інфраструктури вимагають IP-адрес для віддаленого управління</a:t>
            </a:r>
          </a:p>
          <a:p>
            <a:r>
              <a:rPr lang="uk-UA" sz="2000" dirty="0" smtClean="0"/>
              <a:t>IP-адреса управління для комутатора присвоюється на віртуальному інтерфейсі.</a:t>
            </a:r>
          </a:p>
          <a:p>
            <a:pPr>
              <a:buNone/>
            </a:pPr>
            <a:endParaRPr lang="en-US" sz="2000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9186" y="174646"/>
            <a:ext cx="8611914" cy="838200"/>
          </a:xfrm>
        </p:spPr>
        <p:txBody>
          <a:bodyPr/>
          <a:lstStyle/>
          <a:p>
            <a:r>
              <a:rPr lang="uk-UA" dirty="0" smtClean="0"/>
              <a:t>Активація </a:t>
            </a:r>
            <a:r>
              <a:rPr lang="en-US" dirty="0" smtClean="0"/>
              <a:t>IP-</a:t>
            </a:r>
            <a:r>
              <a:rPr lang="uk-UA" dirty="0" smtClean="0"/>
              <a:t>адресації на комутаторі</a:t>
            </a:r>
            <a:endParaRPr 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 l="45179" t="28770" r="17427" b="17857"/>
          <a:stretch>
            <a:fillRect/>
          </a:stretch>
        </p:blipFill>
        <p:spPr bwMode="auto">
          <a:xfrm>
            <a:off x="1843315" y="2859817"/>
            <a:ext cx="4865460" cy="3904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4434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27314" y="1494972"/>
            <a:ext cx="7843719" cy="4775200"/>
          </a:xfrm>
        </p:spPr>
        <p:txBody>
          <a:bodyPr/>
          <a:lstStyle/>
          <a:p>
            <a:pPr>
              <a:buNone/>
            </a:pPr>
            <a:r>
              <a:rPr lang="uk-UA" sz="2000" dirty="0" smtClean="0"/>
              <a:t>У першу чергу на комутаторі чи маршрутизаторі Cisco необхідно конфігурувати базові параметри, а саме:</a:t>
            </a:r>
          </a:p>
          <a:p>
            <a:r>
              <a:rPr lang="uk-UA" sz="2000" b="1" dirty="0"/>
              <a:t>Ім'я пристрою </a:t>
            </a:r>
            <a:r>
              <a:rPr lang="uk-UA" sz="2000" b="1" dirty="0" smtClean="0"/>
              <a:t>(</a:t>
            </a:r>
            <a:r>
              <a:rPr lang="en-US" sz="2000" b="1" dirty="0" smtClean="0"/>
              <a:t>Name the device</a:t>
            </a:r>
            <a:r>
              <a:rPr lang="uk-UA" sz="2000" b="1" dirty="0" smtClean="0"/>
              <a:t>)</a:t>
            </a:r>
            <a:r>
              <a:rPr lang="en-US" sz="2000" b="1" dirty="0" smtClean="0"/>
              <a:t> –</a:t>
            </a:r>
            <a:r>
              <a:rPr lang="en-US" sz="2000" dirty="0" smtClean="0"/>
              <a:t> </a:t>
            </a:r>
            <a:r>
              <a:rPr lang="uk-UA" sz="2000" dirty="0" smtClean="0"/>
              <a:t> відрізняє пристрій від інших комутаторів чи маршрутизаторів</a:t>
            </a:r>
          </a:p>
          <a:p>
            <a:r>
              <a:rPr lang="uk-UA" sz="2000" b="1" dirty="0"/>
              <a:t>Захищений адміністративний доступ (</a:t>
            </a:r>
            <a:r>
              <a:rPr lang="en-US" sz="2000" b="1" dirty="0" smtClean="0"/>
              <a:t>Secure management access</a:t>
            </a:r>
            <a:r>
              <a:rPr lang="uk-UA" sz="2000" b="1" dirty="0" smtClean="0"/>
              <a:t>)</a:t>
            </a:r>
            <a:r>
              <a:rPr lang="en-US" sz="2000" b="1" dirty="0" smtClean="0"/>
              <a:t> –</a:t>
            </a:r>
            <a:r>
              <a:rPr lang="uk-UA" sz="2000" b="1" dirty="0" smtClean="0"/>
              <a:t> </a:t>
            </a:r>
            <a:r>
              <a:rPr lang="uk-UA" sz="2000" dirty="0" smtClean="0"/>
              <a:t>користувацького режиму </a:t>
            </a:r>
            <a:r>
              <a:rPr lang="en-US" sz="2000" dirty="0" smtClean="0"/>
              <a:t>EXEC, </a:t>
            </a:r>
            <a:r>
              <a:rPr lang="uk-UA" sz="2000" dirty="0" smtClean="0"/>
              <a:t>доступу по протоколу </a:t>
            </a:r>
            <a:r>
              <a:rPr lang="en-US" sz="2000" dirty="0" smtClean="0"/>
              <a:t>Telnet, </a:t>
            </a:r>
            <a:r>
              <a:rPr lang="uk-UA" sz="2000" dirty="0" smtClean="0"/>
              <a:t>а також шифрує паролі для доступу до вищого рівня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pPr>
              <a:buNone/>
            </a:pPr>
            <a:endParaRPr lang="en-US" sz="2000" b="1" dirty="0" smtClean="0"/>
          </a:p>
          <a:p>
            <a:pPr>
              <a:buNone/>
            </a:pPr>
            <a:endParaRPr lang="en-US" sz="2000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537256"/>
            <a:ext cx="8145462" cy="838200"/>
          </a:xfrm>
        </p:spPr>
        <p:txBody>
          <a:bodyPr/>
          <a:lstStyle/>
          <a:p>
            <a:r>
              <a:rPr lang="uk-UA" dirty="0" smtClean="0"/>
              <a:t>Конфігурація основних налаштувань маршрутизатора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 l="47410" t="52579" r="17228" b="15972"/>
          <a:stretch>
            <a:fillRect/>
          </a:stretch>
        </p:blipFill>
        <p:spPr bwMode="auto">
          <a:xfrm>
            <a:off x="2538001" y="4201638"/>
            <a:ext cx="4398325" cy="2199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1832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03200" y="1100822"/>
            <a:ext cx="3672114" cy="4775200"/>
          </a:xfrm>
        </p:spPr>
        <p:txBody>
          <a:bodyPr/>
          <a:lstStyle/>
          <a:p>
            <a:pPr marL="0" indent="0" defTabSz="814365">
              <a:buNone/>
            </a:pPr>
            <a:r>
              <a:rPr lang="uk-UA" sz="2000" dirty="0" smtClean="0">
                <a:solidFill>
                  <a:srgbClr val="000000"/>
                </a:solidFill>
              </a:rPr>
              <a:t>Для забезпечення працездатності інтерфейсу маршрутизатора потрібно виконати такі дії:</a:t>
            </a:r>
          </a:p>
          <a:p>
            <a:pPr marL="236555" indent="-236555" defTabSz="814365">
              <a:buClr>
                <a:srgbClr val="708CA1"/>
              </a:buClr>
              <a:buFont typeface="Wingdings"/>
              <a:buChar char="§"/>
            </a:pPr>
            <a:r>
              <a:rPr lang="uk-UA" sz="2000" b="1" dirty="0" smtClean="0">
                <a:solidFill>
                  <a:srgbClr val="000000"/>
                </a:solidFill>
              </a:rPr>
              <a:t>Присвоїти адресу та мережеву маску;</a:t>
            </a:r>
          </a:p>
          <a:p>
            <a:pPr marL="236555" indent="-236555" defTabSz="814365">
              <a:buClr>
                <a:srgbClr val="708CA1"/>
              </a:buClr>
              <a:buFont typeface="Wingdings"/>
              <a:buChar char="§"/>
            </a:pPr>
            <a:r>
              <a:rPr lang="uk-UA" sz="2000" b="1" dirty="0" smtClean="0">
                <a:solidFill>
                  <a:srgbClr val="000000"/>
                </a:solidFill>
              </a:rPr>
              <a:t>Включити — </a:t>
            </a:r>
            <a:r>
              <a:rPr lang="uk-UA" sz="2000" dirty="0" smtClean="0">
                <a:solidFill>
                  <a:srgbClr val="000000"/>
                </a:solidFill>
              </a:rPr>
              <a:t>за замовчуванням інтерфейси LAN та WAN не включені. Включення інтерфейсу необхідно виконати командою no shutdown.</a:t>
            </a:r>
          </a:p>
          <a:p>
            <a:pPr marL="236555" indent="-236555" defTabSz="814365">
              <a:buClr>
                <a:srgbClr val="708CA1"/>
              </a:buClr>
              <a:buFont typeface="Wingdings"/>
              <a:buChar char="§"/>
            </a:pPr>
            <a:r>
              <a:rPr lang="uk-UA" sz="2000" dirty="0" smtClean="0">
                <a:solidFill>
                  <a:srgbClr val="000000"/>
                </a:solidFill>
              </a:rPr>
              <a:t>Інші параметри </a:t>
            </a:r>
            <a:r>
              <a:rPr lang="uk-UA" sz="2000" dirty="0" err="1" smtClean="0">
                <a:solidFill>
                  <a:srgbClr val="000000"/>
                </a:solidFill>
              </a:rPr>
              <a:t>—послідовний</a:t>
            </a:r>
            <a:r>
              <a:rPr lang="uk-UA" sz="2000" dirty="0" smtClean="0">
                <a:solidFill>
                  <a:srgbClr val="000000"/>
                </a:solidFill>
              </a:rPr>
              <a:t> кабель з  маркуванням DCE на конці необхідно налаштувати за допомогою команди </a:t>
            </a:r>
            <a:r>
              <a:rPr lang="uk-UA" sz="2000" b="1" dirty="0" smtClean="0">
                <a:solidFill>
                  <a:srgbClr val="000000"/>
                </a:solidFill>
              </a:rPr>
              <a:t>clock rate. 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332304"/>
            <a:ext cx="8145462" cy="838200"/>
          </a:xfrm>
        </p:spPr>
        <p:txBody>
          <a:bodyPr/>
          <a:lstStyle/>
          <a:p>
            <a:r>
              <a:rPr lang="uk-UA" dirty="0" smtClean="0"/>
              <a:t>Налаштування інтерфейсів маршрутизатора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 l="47299" t="28572" r="17339" b="15079"/>
          <a:stretch>
            <a:fillRect/>
          </a:stretch>
        </p:blipFill>
        <p:spPr bwMode="auto">
          <a:xfrm>
            <a:off x="3933371" y="1596572"/>
            <a:ext cx="4601029" cy="4122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996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78970" y="1494972"/>
            <a:ext cx="7624505" cy="5363028"/>
          </a:xfrm>
        </p:spPr>
        <p:txBody>
          <a:bodyPr/>
          <a:lstStyle/>
          <a:p>
            <a:r>
              <a:rPr lang="uk-UA" sz="1800" b="1" dirty="0" smtClean="0"/>
              <a:t>Налаштувати на інтерфейсі </a:t>
            </a:r>
            <a:r>
              <a:rPr lang="en-US" sz="1800" b="1" dirty="0"/>
              <a:t>IPv6-</a:t>
            </a:r>
            <a:r>
              <a:rPr lang="uk-UA" sz="1800" b="1" dirty="0"/>
              <a:t>адресу та маску </a:t>
            </a:r>
            <a:r>
              <a:rPr lang="uk-UA" sz="1800" b="1" dirty="0" err="1" smtClean="0"/>
              <a:t>підмережі</a:t>
            </a:r>
            <a:r>
              <a:rPr lang="uk-UA" sz="1800" b="1" dirty="0"/>
              <a:t> </a:t>
            </a:r>
            <a:r>
              <a:rPr lang="uk-UA" sz="1800" dirty="0" smtClean="0"/>
              <a:t>командою</a:t>
            </a:r>
            <a:r>
              <a:rPr lang="en-US" sz="1800" b="1" dirty="0" smtClean="0"/>
              <a:t> ipv6 address </a:t>
            </a:r>
            <a:r>
              <a:rPr lang="en-US" sz="1800" i="1" dirty="0" smtClean="0"/>
              <a:t>ipv6-address</a:t>
            </a:r>
            <a:r>
              <a:rPr lang="en-US" sz="1800" b="1" dirty="0" smtClean="0"/>
              <a:t>/</a:t>
            </a:r>
            <a:r>
              <a:rPr lang="en-US" sz="1800" i="1" dirty="0" smtClean="0"/>
              <a:t>ipv6-length </a:t>
            </a:r>
            <a:r>
              <a:rPr lang="en-US" sz="1800" b="1" dirty="0" smtClean="0"/>
              <a:t>[link-local | eui-64]</a:t>
            </a:r>
          </a:p>
          <a:p>
            <a:r>
              <a:rPr lang="en-US" sz="1800" b="1" dirty="0" smtClean="0"/>
              <a:t>Activate </a:t>
            </a:r>
            <a:r>
              <a:rPr lang="en-US" sz="1800" dirty="0" smtClean="0"/>
              <a:t>– using no shutdown command.</a:t>
            </a:r>
            <a:endParaRPr lang="uk-UA" sz="1800" dirty="0" smtClean="0"/>
          </a:p>
          <a:p>
            <a:r>
              <a:rPr lang="uk-UA" sz="1800" b="1" dirty="0">
                <a:solidFill>
                  <a:srgbClr val="000000"/>
                </a:solidFill>
              </a:rPr>
              <a:t>Включити — </a:t>
            </a:r>
            <a:r>
              <a:rPr lang="uk-UA" sz="1800" dirty="0">
                <a:solidFill>
                  <a:srgbClr val="000000"/>
                </a:solidFill>
              </a:rPr>
              <a:t>за </a:t>
            </a:r>
            <a:r>
              <a:rPr lang="uk-UA" sz="1800" dirty="0" smtClean="0">
                <a:solidFill>
                  <a:srgbClr val="000000"/>
                </a:solidFill>
              </a:rPr>
              <a:t>допомогою команди </a:t>
            </a:r>
            <a:r>
              <a:rPr lang="uk-UA" sz="1800" dirty="0">
                <a:solidFill>
                  <a:srgbClr val="000000"/>
                </a:solidFill>
              </a:rPr>
              <a:t>no shutdown</a:t>
            </a:r>
            <a:endParaRPr lang="uk-UA" sz="1800" dirty="0" smtClean="0"/>
          </a:p>
          <a:p>
            <a:pPr>
              <a:buNone/>
            </a:pPr>
            <a:r>
              <a:rPr lang="en-US" sz="1800" dirty="0" smtClean="0"/>
              <a:t>IPv6 </a:t>
            </a:r>
            <a:r>
              <a:rPr lang="uk-UA" sz="1800" dirty="0" smtClean="0"/>
              <a:t>інтерфейси можуть підтримувати більше однієї </a:t>
            </a:r>
            <a:r>
              <a:rPr lang="en-US" sz="1800" dirty="0" smtClean="0"/>
              <a:t>IPv6</a:t>
            </a:r>
            <a:r>
              <a:rPr lang="uk-UA" sz="1800" dirty="0" smtClean="0"/>
              <a:t> адреси </a:t>
            </a:r>
            <a:r>
              <a:rPr lang="en-US" sz="1800" dirty="0" smtClean="0"/>
              <a:t>:</a:t>
            </a:r>
          </a:p>
          <a:p>
            <a:r>
              <a:rPr lang="uk-UA" sz="1800" dirty="0" smtClean="0"/>
              <a:t>Налаштувати глобальну </a:t>
            </a:r>
            <a:r>
              <a:rPr lang="en-US" sz="1800" dirty="0" smtClean="0"/>
              <a:t>unicast</a:t>
            </a:r>
            <a:r>
              <a:rPr lang="uk-UA" sz="1800" dirty="0" smtClean="0"/>
              <a:t> адресу - </a:t>
            </a:r>
            <a:r>
              <a:rPr lang="en-US" sz="1800" i="1" dirty="0" smtClean="0"/>
              <a:t>ipv6-address</a:t>
            </a:r>
            <a:r>
              <a:rPr lang="en-US" sz="1800" dirty="0" smtClean="0"/>
              <a:t> /</a:t>
            </a:r>
            <a:r>
              <a:rPr lang="en-US" sz="1800" i="1" dirty="0" smtClean="0"/>
              <a:t>ipv6-length</a:t>
            </a:r>
            <a:r>
              <a:rPr lang="en-US" sz="1800" dirty="0" smtClean="0"/>
              <a:t> </a:t>
            </a:r>
            <a:endParaRPr lang="uk-UA" sz="1800" dirty="0" smtClean="0"/>
          </a:p>
          <a:p>
            <a:r>
              <a:rPr lang="uk-UA" sz="1800" dirty="0" smtClean="0"/>
              <a:t>Налаштувати глобальну </a:t>
            </a:r>
            <a:r>
              <a:rPr lang="en-US" sz="1800" dirty="0" smtClean="0"/>
              <a:t>IPv6-</a:t>
            </a:r>
            <a:r>
              <a:rPr lang="uk-UA" sz="1800" dirty="0" smtClean="0"/>
              <a:t>адресу, використовуючи ідентифікатор інтерфейсу (</a:t>
            </a:r>
            <a:r>
              <a:rPr lang="en-US" sz="1800" dirty="0" smtClean="0"/>
              <a:t>ID) </a:t>
            </a:r>
            <a:r>
              <a:rPr lang="uk-UA" sz="1800" dirty="0" smtClean="0"/>
              <a:t>в молодших 64 бітах - </a:t>
            </a:r>
            <a:r>
              <a:rPr lang="en-US" sz="1800" i="1" dirty="0" smtClean="0"/>
              <a:t>pv6-address</a:t>
            </a:r>
            <a:r>
              <a:rPr lang="en-US" sz="1800" dirty="0" smtClean="0"/>
              <a:t> </a:t>
            </a:r>
            <a:r>
              <a:rPr lang="en-US" sz="1800" b="1" dirty="0" smtClean="0"/>
              <a:t>/</a:t>
            </a:r>
            <a:r>
              <a:rPr lang="en-US" sz="1800" i="1" dirty="0" smtClean="0"/>
              <a:t>ipv6-length </a:t>
            </a:r>
            <a:r>
              <a:rPr lang="en-US" sz="1800" dirty="0" smtClean="0"/>
              <a:t>eui-64</a:t>
            </a:r>
          </a:p>
          <a:p>
            <a:r>
              <a:rPr lang="uk-UA" sz="1800" dirty="0" smtClean="0"/>
              <a:t>Налаштувати локальну адресу каналу </a:t>
            </a:r>
            <a:r>
              <a:rPr lang="en-US" sz="1800" dirty="0" smtClean="0"/>
              <a:t>link-local address -  </a:t>
            </a:r>
            <a:r>
              <a:rPr lang="en-US" sz="1800" i="1" dirty="0" smtClean="0"/>
              <a:t>ipv6-address</a:t>
            </a:r>
            <a:r>
              <a:rPr lang="en-US" sz="1800" dirty="0" smtClean="0"/>
              <a:t> </a:t>
            </a:r>
            <a:r>
              <a:rPr lang="en-US" sz="1800" b="1" dirty="0" smtClean="0"/>
              <a:t>/</a:t>
            </a:r>
            <a:r>
              <a:rPr lang="en-US" sz="1800" i="1" dirty="0" smtClean="0"/>
              <a:t>ipv6-length </a:t>
            </a:r>
            <a:r>
              <a:rPr lang="en-US" sz="1800" dirty="0" smtClean="0"/>
              <a:t>link-local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537256"/>
            <a:ext cx="8145462" cy="838200"/>
          </a:xfrm>
        </p:spPr>
        <p:txBody>
          <a:bodyPr/>
          <a:lstStyle/>
          <a:p>
            <a:r>
              <a:rPr lang="uk-UA" dirty="0" smtClean="0"/>
              <a:t>Налаштування</a:t>
            </a:r>
            <a:r>
              <a:rPr lang="en-US" dirty="0" smtClean="0"/>
              <a:t> IPv6</a:t>
            </a:r>
            <a:r>
              <a:rPr lang="uk-UA" dirty="0" smtClean="0"/>
              <a:t> інтерфейсів маршрутизатора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21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537256"/>
            <a:ext cx="8145462" cy="838200"/>
          </a:xfrm>
        </p:spPr>
        <p:txBody>
          <a:bodyPr/>
          <a:lstStyle/>
          <a:p>
            <a:r>
              <a:rPr lang="uk-UA" dirty="0" smtClean="0"/>
              <a:t>Налаштування</a:t>
            </a:r>
            <a:r>
              <a:rPr lang="en-US" dirty="0" smtClean="0"/>
              <a:t> IPv6</a:t>
            </a:r>
            <a:r>
              <a:rPr lang="uk-UA" dirty="0" smtClean="0"/>
              <a:t> інтерфейсів маршрутизатора</a:t>
            </a:r>
            <a:endParaRPr lang="en-US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 l="47633" t="28770" r="17674" b="14087"/>
          <a:stretch>
            <a:fillRect/>
          </a:stretch>
        </p:blipFill>
        <p:spPr bwMode="auto">
          <a:xfrm>
            <a:off x="2081049" y="1669143"/>
            <a:ext cx="5185180" cy="4801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0536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78971" y="1494972"/>
            <a:ext cx="3091543" cy="5363028"/>
          </a:xfrm>
        </p:spPr>
        <p:txBody>
          <a:bodyPr/>
          <a:lstStyle/>
          <a:p>
            <a:r>
              <a:rPr lang="uk-UA" sz="1800" dirty="0" smtClean="0"/>
              <a:t>Інтерфейс </a:t>
            </a:r>
            <a:r>
              <a:rPr lang="en-US" sz="1800" dirty="0" smtClean="0"/>
              <a:t>loopback - </a:t>
            </a:r>
            <a:r>
              <a:rPr lang="uk-UA" sz="1800" dirty="0" smtClean="0"/>
              <a:t>це внутрішній логічний інтерфейс маршрутизатора</a:t>
            </a:r>
          </a:p>
          <a:p>
            <a:r>
              <a:rPr lang="uk-UA" sz="1800" dirty="0" smtClean="0"/>
              <a:t>Інтерфейс </a:t>
            </a:r>
            <a:r>
              <a:rPr lang="en-US" sz="1800" dirty="0" smtClean="0"/>
              <a:t>loopback </a:t>
            </a:r>
            <a:r>
              <a:rPr lang="uk-UA" sz="1800" dirty="0" smtClean="0"/>
              <a:t>не прив'язаний до фізичного порту і вважається програмним інтерфейсом, що автоматично </a:t>
            </a:r>
            <a:r>
              <a:rPr lang="uk-UA" sz="1800" dirty="0" err="1" smtClean="0"/>
              <a:t>включаєтьмя</a:t>
            </a:r>
            <a:r>
              <a:rPr lang="uk-UA" sz="1800" dirty="0" smtClean="0"/>
              <a:t> (стан </a:t>
            </a:r>
            <a:r>
              <a:rPr lang="en-US" sz="1800" dirty="0" smtClean="0"/>
              <a:t>UP).</a:t>
            </a:r>
          </a:p>
          <a:p>
            <a:r>
              <a:rPr lang="uk-UA" sz="1800" dirty="0" smtClean="0"/>
              <a:t>Інтерфейс </a:t>
            </a:r>
            <a:r>
              <a:rPr lang="en-US" sz="1800" dirty="0" smtClean="0"/>
              <a:t>loopback </a:t>
            </a:r>
            <a:r>
              <a:rPr lang="uk-UA" sz="1800" dirty="0" smtClean="0"/>
              <a:t>застосовується для тестування і відіграє важливу роль у процесі маршрутизації </a:t>
            </a:r>
            <a:r>
              <a:rPr lang="en-US" sz="1800" dirty="0" smtClean="0"/>
              <a:t>OSPF.</a:t>
            </a:r>
          </a:p>
          <a:p>
            <a:endParaRPr lang="en-US" sz="1800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4302" y="269242"/>
            <a:ext cx="8580383" cy="838200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uk-UA" dirty="0" smtClean="0"/>
              <a:t>Налаштування</a:t>
            </a:r>
            <a:r>
              <a:rPr lang="en-US" dirty="0" smtClean="0"/>
              <a:t> </a:t>
            </a:r>
            <a:r>
              <a:rPr lang="uk-UA" dirty="0" smtClean="0"/>
              <a:t>інтерфейсу </a:t>
            </a:r>
            <a:r>
              <a:rPr lang="en-US" dirty="0" smtClean="0"/>
              <a:t>Loopback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 l="47187" t="29167" r="14885" b="17063"/>
          <a:stretch>
            <a:fillRect/>
          </a:stretch>
        </p:blipFill>
        <p:spPr bwMode="auto">
          <a:xfrm>
            <a:off x="3889828" y="1814286"/>
            <a:ext cx="4934857" cy="3933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0514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40227" y="1292772"/>
            <a:ext cx="3091543" cy="4672600"/>
          </a:xfrm>
        </p:spPr>
        <p:txBody>
          <a:bodyPr/>
          <a:lstStyle/>
          <a:p>
            <a:pPr marL="0" indent="0" defTabSz="814365">
              <a:buNone/>
            </a:pPr>
            <a:r>
              <a:rPr lang="uk-UA" sz="1800" dirty="0" smtClean="0">
                <a:solidFill>
                  <a:srgbClr val="000000"/>
                </a:solidFill>
              </a:rPr>
              <a:t>Для перевірки роботи інтерфейсу та його налаштувань використовуються команди show:</a:t>
            </a:r>
          </a:p>
          <a:p>
            <a:pPr marL="236555" indent="-236555" defTabSz="814365">
              <a:buClr>
                <a:srgbClr val="708CA1"/>
              </a:buClr>
              <a:buFont typeface="Wingdings"/>
              <a:buChar char="§"/>
            </a:pPr>
            <a:r>
              <a:rPr lang="ru-RU" sz="1800" b="1" dirty="0" err="1" smtClean="0">
                <a:solidFill>
                  <a:srgbClr val="000000"/>
                </a:solidFill>
              </a:rPr>
              <a:t>show</a:t>
            </a:r>
            <a:r>
              <a:rPr lang="ru-RU" sz="1800" b="1" dirty="0" smtClean="0">
                <a:solidFill>
                  <a:srgbClr val="000000"/>
                </a:solidFill>
              </a:rPr>
              <a:t> </a:t>
            </a:r>
            <a:r>
              <a:rPr lang="ru-RU" sz="1800" b="1" dirty="0" err="1">
                <a:solidFill>
                  <a:srgbClr val="000000"/>
                </a:solidFill>
              </a:rPr>
              <a:t>ip</a:t>
            </a:r>
            <a:r>
              <a:rPr lang="ru-RU" sz="1800" b="1" dirty="0">
                <a:solidFill>
                  <a:srgbClr val="000000"/>
                </a:solidFill>
              </a:rPr>
              <a:t> </a:t>
            </a:r>
            <a:r>
              <a:rPr lang="ru-RU" sz="1800" b="1" dirty="0" err="1">
                <a:solidFill>
                  <a:srgbClr val="000000"/>
                </a:solidFill>
              </a:rPr>
              <a:t>interfaces</a:t>
            </a:r>
            <a:r>
              <a:rPr lang="ru-RU" sz="1800" b="1" dirty="0">
                <a:solidFill>
                  <a:srgbClr val="000000"/>
                </a:solidFill>
              </a:rPr>
              <a:t> </a:t>
            </a:r>
            <a:r>
              <a:rPr lang="ru-RU" sz="1800" b="1" dirty="0" err="1">
                <a:solidFill>
                  <a:srgbClr val="000000"/>
                </a:solidFill>
              </a:rPr>
              <a:t>brief</a:t>
            </a:r>
            <a:endParaRPr lang="ru-RU" sz="1800" b="1" dirty="0">
              <a:solidFill>
                <a:srgbClr val="000000"/>
              </a:solidFill>
            </a:endParaRPr>
          </a:p>
          <a:p>
            <a:pPr marL="236555" indent="-236555" defTabSz="814365">
              <a:buClr>
                <a:srgbClr val="708CA1"/>
              </a:buClr>
              <a:buFont typeface="Wingdings"/>
              <a:buChar char="§"/>
            </a:pPr>
            <a:r>
              <a:rPr lang="ru-RU" sz="1800" b="1" dirty="0" err="1">
                <a:solidFill>
                  <a:srgbClr val="000000"/>
                </a:solidFill>
              </a:rPr>
              <a:t>show</a:t>
            </a:r>
            <a:r>
              <a:rPr lang="ru-RU" sz="1800" b="1" dirty="0">
                <a:solidFill>
                  <a:srgbClr val="000000"/>
                </a:solidFill>
              </a:rPr>
              <a:t> </a:t>
            </a:r>
            <a:r>
              <a:rPr lang="ru-RU" sz="1800" b="1" dirty="0" err="1">
                <a:solidFill>
                  <a:srgbClr val="000000"/>
                </a:solidFill>
              </a:rPr>
              <a:t>ip</a:t>
            </a:r>
            <a:r>
              <a:rPr lang="ru-RU" sz="1800" b="1" dirty="0">
                <a:solidFill>
                  <a:srgbClr val="000000"/>
                </a:solidFill>
              </a:rPr>
              <a:t> </a:t>
            </a:r>
            <a:r>
              <a:rPr lang="ru-RU" sz="1800" b="1" dirty="0" err="1">
                <a:solidFill>
                  <a:srgbClr val="000000"/>
                </a:solidFill>
              </a:rPr>
              <a:t>route</a:t>
            </a:r>
            <a:endParaRPr lang="ru-RU" sz="1800" b="1" dirty="0">
              <a:solidFill>
                <a:srgbClr val="000000"/>
              </a:solidFill>
            </a:endParaRPr>
          </a:p>
          <a:p>
            <a:pPr marL="236555" indent="-236555" defTabSz="814365">
              <a:buClr>
                <a:srgbClr val="708CA1"/>
              </a:buClr>
              <a:buFont typeface="Wingdings"/>
              <a:buChar char="§"/>
            </a:pPr>
            <a:r>
              <a:rPr lang="ru-RU" sz="1800" b="1" dirty="0" err="1">
                <a:solidFill>
                  <a:srgbClr val="000000"/>
                </a:solidFill>
              </a:rPr>
              <a:t>show</a:t>
            </a:r>
            <a:r>
              <a:rPr lang="ru-RU" sz="1800" b="1" dirty="0">
                <a:solidFill>
                  <a:srgbClr val="000000"/>
                </a:solidFill>
              </a:rPr>
              <a:t> </a:t>
            </a:r>
            <a:r>
              <a:rPr lang="ru-RU" sz="1800" b="1" dirty="0" err="1">
                <a:solidFill>
                  <a:srgbClr val="000000"/>
                </a:solidFill>
              </a:rPr>
              <a:t>running-config</a:t>
            </a:r>
            <a:r>
              <a:rPr lang="ru-RU" sz="1800" b="1" dirty="0">
                <a:solidFill>
                  <a:srgbClr val="000000"/>
                </a:solidFill>
              </a:rPr>
              <a:t> </a:t>
            </a:r>
          </a:p>
          <a:p>
            <a:pPr marL="0" indent="0" defTabSz="814365">
              <a:buNone/>
            </a:pPr>
            <a:r>
              <a:rPr lang="ru-RU" sz="1800" dirty="0" err="1" smtClean="0">
                <a:solidFill>
                  <a:srgbClr val="000000"/>
                </a:solidFill>
              </a:rPr>
              <a:t>Команди</a:t>
            </a:r>
            <a:r>
              <a:rPr lang="ru-RU" sz="1800" dirty="0" smtClean="0">
                <a:solidFill>
                  <a:srgbClr val="000000"/>
                </a:solidFill>
              </a:rPr>
              <a:t> </a:t>
            </a:r>
            <a:r>
              <a:rPr lang="ru-RU" sz="1800" dirty="0" err="1">
                <a:solidFill>
                  <a:srgbClr val="000000"/>
                </a:solidFill>
              </a:rPr>
              <a:t>show</a:t>
            </a:r>
            <a:r>
              <a:rPr lang="ru-RU" sz="1800" dirty="0">
                <a:solidFill>
                  <a:srgbClr val="000000"/>
                </a:solidFill>
              </a:rPr>
              <a:t> для </a:t>
            </a:r>
            <a:r>
              <a:rPr lang="ru-RU" sz="1800" dirty="0" err="1" smtClean="0">
                <a:solidFill>
                  <a:srgbClr val="000000"/>
                </a:solidFill>
              </a:rPr>
              <a:t>більш</a:t>
            </a:r>
            <a:r>
              <a:rPr lang="ru-RU" sz="1800" dirty="0" smtClean="0">
                <a:solidFill>
                  <a:srgbClr val="000000"/>
                </a:solidFill>
              </a:rPr>
              <a:t> </a:t>
            </a:r>
            <a:r>
              <a:rPr lang="ru-RU" sz="1800" dirty="0" err="1" smtClean="0">
                <a:solidFill>
                  <a:srgbClr val="000000"/>
                </a:solidFill>
              </a:rPr>
              <a:t>детальної</a:t>
            </a:r>
            <a:r>
              <a:rPr lang="ru-RU" sz="1800" dirty="0" smtClean="0">
                <a:solidFill>
                  <a:srgbClr val="000000"/>
                </a:solidFill>
              </a:rPr>
              <a:t> </a:t>
            </a:r>
            <a:r>
              <a:rPr lang="ru-RU" sz="1800" dirty="0" err="1" smtClean="0">
                <a:solidFill>
                  <a:srgbClr val="000000"/>
                </a:solidFill>
              </a:rPr>
              <a:t>інформаціх</a:t>
            </a:r>
            <a:r>
              <a:rPr lang="ru-RU" sz="1800" dirty="0" smtClean="0">
                <a:solidFill>
                  <a:srgbClr val="000000"/>
                </a:solidFill>
              </a:rPr>
              <a:t> про </a:t>
            </a:r>
            <a:r>
              <a:rPr lang="ru-RU" sz="1800" dirty="0" err="1" smtClean="0">
                <a:solidFill>
                  <a:srgbClr val="000000"/>
                </a:solidFill>
              </a:rPr>
              <a:t>інтерфейс</a:t>
            </a:r>
            <a:r>
              <a:rPr lang="ru-RU" sz="1800" dirty="0" smtClean="0">
                <a:solidFill>
                  <a:srgbClr val="000000"/>
                </a:solidFill>
              </a:rPr>
              <a:t>:</a:t>
            </a:r>
            <a:endParaRPr lang="ru-RU" sz="1800" dirty="0">
              <a:solidFill>
                <a:srgbClr val="000000"/>
              </a:solidFill>
            </a:endParaRPr>
          </a:p>
          <a:p>
            <a:pPr marL="236555" indent="-236555" defTabSz="814365">
              <a:buClr>
                <a:srgbClr val="708CA1"/>
              </a:buClr>
              <a:buFont typeface="Wingdings"/>
              <a:buChar char="§"/>
            </a:pPr>
            <a:r>
              <a:rPr lang="ru-RU" sz="1800" b="1" dirty="0" err="1">
                <a:solidFill>
                  <a:srgbClr val="000000"/>
                </a:solidFill>
              </a:rPr>
              <a:t>show</a:t>
            </a:r>
            <a:r>
              <a:rPr lang="ru-RU" sz="1800" b="1" dirty="0">
                <a:solidFill>
                  <a:srgbClr val="000000"/>
                </a:solidFill>
              </a:rPr>
              <a:t> </a:t>
            </a:r>
            <a:r>
              <a:rPr lang="ru-RU" sz="1800" b="1" dirty="0" err="1">
                <a:solidFill>
                  <a:srgbClr val="000000"/>
                </a:solidFill>
              </a:rPr>
              <a:t>interfaces</a:t>
            </a:r>
            <a:endParaRPr lang="ru-RU" sz="1800" dirty="0" smtClean="0"/>
          </a:p>
          <a:p>
            <a:pPr marL="236555" indent="-236555" defTabSz="814365">
              <a:buClr>
                <a:srgbClr val="708CA1"/>
              </a:buClr>
              <a:buFont typeface="Wingdings"/>
              <a:buChar char="§"/>
            </a:pPr>
            <a:r>
              <a:rPr lang="ru-RU" sz="1800" b="1" dirty="0" err="1">
                <a:solidFill>
                  <a:srgbClr val="000000"/>
                </a:solidFill>
              </a:rPr>
              <a:t>show</a:t>
            </a:r>
            <a:r>
              <a:rPr lang="ru-RU" sz="1800" b="1" dirty="0">
                <a:solidFill>
                  <a:srgbClr val="000000"/>
                </a:solidFill>
              </a:rPr>
              <a:t> </a:t>
            </a:r>
            <a:r>
              <a:rPr lang="ru-RU" sz="1800" b="1" dirty="0" err="1">
                <a:solidFill>
                  <a:srgbClr val="000000"/>
                </a:solidFill>
              </a:rPr>
              <a:t>ip</a:t>
            </a:r>
            <a:r>
              <a:rPr lang="ru-RU" sz="1800" b="1" dirty="0">
                <a:solidFill>
                  <a:srgbClr val="000000"/>
                </a:solidFill>
              </a:rPr>
              <a:t> </a:t>
            </a:r>
            <a:r>
              <a:rPr lang="ru-RU" sz="1800" b="1" dirty="0" err="1">
                <a:solidFill>
                  <a:srgbClr val="000000"/>
                </a:solidFill>
              </a:rPr>
              <a:t>interfaces</a:t>
            </a:r>
            <a:endParaRPr lang="ru-RU" sz="1800" dirty="0" smtClean="0"/>
          </a:p>
          <a:p>
            <a:endParaRPr lang="en-US" sz="1800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62607" y="190415"/>
            <a:ext cx="8534651" cy="838200"/>
          </a:xfrm>
        </p:spPr>
        <p:txBody>
          <a:bodyPr/>
          <a:lstStyle/>
          <a:p>
            <a:r>
              <a:rPr lang="uk-UA" dirty="0" smtClean="0"/>
              <a:t>Перевірка налаштувань інтерфейсів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 l="48525" t="32452" r="18567" b="16071"/>
          <a:stretch>
            <a:fillRect/>
          </a:stretch>
        </p:blipFill>
        <p:spPr bwMode="auto">
          <a:xfrm>
            <a:off x="4441372" y="1480457"/>
            <a:ext cx="4455886" cy="3918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2262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78970" y="1386115"/>
            <a:ext cx="3454401" cy="4332514"/>
          </a:xfrm>
        </p:spPr>
        <p:txBody>
          <a:bodyPr/>
          <a:lstStyle/>
          <a:p>
            <a:r>
              <a:rPr lang="en-US" sz="1800" b="1" dirty="0" smtClean="0"/>
              <a:t>show ipv6 interface brief – </a:t>
            </a:r>
            <a:r>
              <a:rPr lang="uk-UA" sz="1800" dirty="0" smtClean="0"/>
              <a:t>відображає коротку інформацію про кожен інтерфейс</a:t>
            </a:r>
            <a:endParaRPr lang="en-US" sz="1800" b="1" dirty="0" smtClean="0"/>
          </a:p>
          <a:p>
            <a:r>
              <a:rPr lang="en-US" sz="1800" b="1" dirty="0" smtClean="0"/>
              <a:t>show ipv6 interface gigabitethernet 0/0  - </a:t>
            </a:r>
            <a:r>
              <a:rPr lang="uk-UA" sz="1800" dirty="0" smtClean="0"/>
              <a:t>відображає стан інтерфейсу і всіх </a:t>
            </a:r>
            <a:r>
              <a:rPr lang="en-US" sz="1800" dirty="0" smtClean="0"/>
              <a:t>IPv6 </a:t>
            </a:r>
            <a:r>
              <a:rPr lang="uk-UA" sz="1800" dirty="0" smtClean="0"/>
              <a:t>адрес цього інтерфейсу</a:t>
            </a:r>
            <a:endParaRPr lang="en-US" sz="1800" b="1" dirty="0" smtClean="0"/>
          </a:p>
          <a:p>
            <a:r>
              <a:rPr lang="en-US" sz="1800" b="1" dirty="0" smtClean="0"/>
              <a:t> show ipv6 route -  </a:t>
            </a:r>
            <a:r>
              <a:rPr lang="uk-UA" sz="1800" dirty="0" smtClean="0"/>
              <a:t>для перевірки внесення </a:t>
            </a:r>
            <a:r>
              <a:rPr lang="en-US" sz="1800" dirty="0" smtClean="0"/>
              <a:t>IPv6</a:t>
            </a:r>
            <a:r>
              <a:rPr lang="uk-UA" sz="1800" dirty="0" smtClean="0"/>
              <a:t> мереж і конкретних</a:t>
            </a:r>
            <a:r>
              <a:rPr lang="en-US" sz="1800" dirty="0" smtClean="0"/>
              <a:t> IPv6 </a:t>
            </a:r>
            <a:r>
              <a:rPr lang="uk-UA" sz="1800" dirty="0" err="1" smtClean="0"/>
              <a:t>адр</a:t>
            </a:r>
            <a:r>
              <a:rPr lang="uk-UA" sz="1800" dirty="0" smtClean="0"/>
              <a:t> інтерфейсу в таблицю </a:t>
            </a:r>
            <a:r>
              <a:rPr lang="ru-RU" sz="1800" dirty="0" smtClean="0">
                <a:solidFill>
                  <a:srgbClr val="000000"/>
                </a:solidFill>
              </a:rPr>
              <a:t>IPv6-маршрутизації</a:t>
            </a:r>
            <a:r>
              <a:rPr lang="en-US" sz="1800" dirty="0" smtClean="0"/>
              <a:t> </a:t>
            </a:r>
            <a:endParaRPr lang="uk-UA" sz="1800" dirty="0" smtClean="0"/>
          </a:p>
          <a:p>
            <a:r>
              <a:rPr lang="en-US" sz="1800" b="1" dirty="0" smtClean="0"/>
              <a:t>show interface</a:t>
            </a:r>
            <a:endParaRPr lang="en-US" sz="1800" dirty="0" smtClean="0"/>
          </a:p>
          <a:p>
            <a:r>
              <a:rPr lang="en-US" sz="1800" b="1" dirty="0" smtClean="0"/>
              <a:t>show ipv6 routers</a:t>
            </a:r>
            <a:endParaRPr lang="en-US" sz="1800" dirty="0" smtClean="0"/>
          </a:p>
          <a:p>
            <a:pPr>
              <a:buNone/>
            </a:pPr>
            <a:endParaRPr lang="en-US" sz="1800" b="1" dirty="0" smtClean="0"/>
          </a:p>
          <a:p>
            <a:pPr>
              <a:buNone/>
            </a:pPr>
            <a:endParaRPr lang="en-US" sz="1800" b="1" dirty="0" smtClean="0"/>
          </a:p>
          <a:p>
            <a:pPr>
              <a:buNone/>
            </a:pPr>
            <a:endParaRPr lang="en-US" sz="1800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52248" y="237711"/>
            <a:ext cx="8533086" cy="838200"/>
          </a:xfrm>
        </p:spPr>
        <p:txBody>
          <a:bodyPr/>
          <a:lstStyle/>
          <a:p>
            <a:r>
              <a:rPr lang="uk-UA" dirty="0" smtClean="0"/>
              <a:t>Перевірка налаштувань інтерфейсів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 l="39713" t="31746" r="27268" b="15278"/>
          <a:stretch>
            <a:fillRect/>
          </a:stretch>
        </p:blipFill>
        <p:spPr bwMode="auto">
          <a:xfrm>
            <a:off x="4097485" y="1683657"/>
            <a:ext cx="4843315" cy="4368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7353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78970" y="1386115"/>
            <a:ext cx="8055430" cy="4332514"/>
          </a:xfrm>
        </p:spPr>
        <p:txBody>
          <a:bodyPr/>
          <a:lstStyle/>
          <a:p>
            <a:r>
              <a:rPr lang="uk-UA" sz="1800" dirty="0" smtClean="0"/>
              <a:t>Для зазначення кількості сторінок для відображення використовується команда  </a:t>
            </a:r>
            <a:r>
              <a:rPr lang="en-US" sz="1800" dirty="0" smtClean="0"/>
              <a:t>terminal length</a:t>
            </a:r>
            <a:r>
              <a:rPr lang="uk-UA" sz="1800" dirty="0" smtClean="0"/>
              <a:t> </a:t>
            </a:r>
            <a:r>
              <a:rPr lang="en-US" sz="1800" i="1" dirty="0" smtClean="0"/>
              <a:t>number</a:t>
            </a:r>
            <a:r>
              <a:rPr lang="uk-UA" sz="1800" dirty="0" smtClean="0"/>
              <a:t>. 0 (нуль) дозволяє переглянути вихідні дані без припинення в процесі виведення даних на екран</a:t>
            </a:r>
          </a:p>
          <a:p>
            <a:r>
              <a:rPr lang="uk-UA" sz="1800" dirty="0" smtClean="0"/>
              <a:t>Для фільтрації вихідних даних команд введіть (|) &lt;параметр фільтрації&gt; після команди </a:t>
            </a:r>
            <a:r>
              <a:rPr lang="en-US" sz="1800" dirty="0" smtClean="0"/>
              <a:t>show. </a:t>
            </a:r>
            <a:r>
              <a:rPr lang="uk-UA" sz="1800" dirty="0" smtClean="0"/>
              <a:t>До параметрів, зазначених після вертикальної риси, відносяться:</a:t>
            </a:r>
          </a:p>
          <a:p>
            <a:pPr marL="0" indent="0">
              <a:buNone/>
            </a:pPr>
            <a:r>
              <a:rPr lang="en-US" sz="1800" dirty="0" smtClean="0"/>
              <a:t>section (</a:t>
            </a:r>
            <a:r>
              <a:rPr lang="uk-UA" sz="1800" dirty="0" smtClean="0"/>
              <a:t>розділ), </a:t>
            </a:r>
            <a:r>
              <a:rPr lang="en-US" sz="1800" dirty="0" smtClean="0"/>
              <a:t>include (</a:t>
            </a:r>
            <a:r>
              <a:rPr lang="uk-UA" sz="1800" dirty="0" smtClean="0"/>
              <a:t>включення), </a:t>
            </a:r>
            <a:r>
              <a:rPr lang="en-US" sz="1800" dirty="0" smtClean="0"/>
              <a:t>exclude (</a:t>
            </a:r>
            <a:r>
              <a:rPr lang="uk-UA" sz="1800" dirty="0" smtClean="0"/>
              <a:t>виняток), </a:t>
            </a:r>
            <a:r>
              <a:rPr lang="en-US" sz="1800" dirty="0" smtClean="0"/>
              <a:t>begin (</a:t>
            </a:r>
            <a:r>
              <a:rPr lang="uk-UA" sz="1800" dirty="0" smtClean="0"/>
              <a:t>початок).</a:t>
            </a:r>
            <a:endParaRPr lang="en-US" sz="1800" dirty="0" smtClean="0"/>
          </a:p>
          <a:p>
            <a:pPr lvl="1"/>
            <a:endParaRPr lang="en-US" sz="1400" b="1" dirty="0" smtClean="0"/>
          </a:p>
          <a:p>
            <a:pPr>
              <a:buNone/>
            </a:pPr>
            <a:endParaRPr lang="en-US" sz="1800" b="1" dirty="0" smtClean="0"/>
          </a:p>
          <a:p>
            <a:pPr>
              <a:buNone/>
            </a:pPr>
            <a:endParaRPr lang="en-US" sz="1800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1890" y="537256"/>
            <a:ext cx="8740852" cy="838200"/>
          </a:xfrm>
        </p:spPr>
        <p:txBody>
          <a:bodyPr/>
          <a:lstStyle/>
          <a:p>
            <a:r>
              <a:rPr lang="uk-UA" dirty="0" smtClean="0"/>
              <a:t>Фільтрація вихідних даних </a:t>
            </a:r>
            <a:br>
              <a:rPr lang="uk-UA" dirty="0" smtClean="0"/>
            </a:br>
            <a:r>
              <a:rPr lang="uk-UA" dirty="0" smtClean="0"/>
              <a:t>команд show</a:t>
            </a:r>
            <a:endParaRPr lang="uk-UA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 l="47968" t="35516" r="17339" b="32936"/>
          <a:stretch>
            <a:fillRect/>
          </a:stretch>
        </p:blipFill>
        <p:spPr bwMode="auto">
          <a:xfrm>
            <a:off x="478971" y="3958340"/>
            <a:ext cx="3966905" cy="2166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 cstate="print"/>
          <a:srcRect l="47434" t="35863" r="17315" b="33581"/>
          <a:stretch>
            <a:fillRect/>
          </a:stretch>
        </p:blipFill>
        <p:spPr bwMode="auto">
          <a:xfrm>
            <a:off x="4712387" y="3974106"/>
            <a:ext cx="4273958" cy="2082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9862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78970" y="1386115"/>
            <a:ext cx="8055430" cy="4332514"/>
          </a:xfrm>
        </p:spPr>
        <p:txBody>
          <a:bodyPr/>
          <a:lstStyle/>
          <a:p>
            <a:r>
              <a:rPr lang="uk-UA" dirty="0" smtClean="0"/>
              <a:t>Виклик команд: </a:t>
            </a:r>
            <a:r>
              <a:rPr lang="en-US" b="1" dirty="0" err="1" smtClean="0"/>
              <a:t>Ctrl+P</a:t>
            </a:r>
            <a:r>
              <a:rPr lang="en-US" b="1" dirty="0" smtClean="0"/>
              <a:t> </a:t>
            </a:r>
            <a:r>
              <a:rPr lang="uk-UA" dirty="0" smtClean="0"/>
              <a:t>або стрілка вгору (</a:t>
            </a:r>
            <a:r>
              <a:rPr lang="en-US" dirty="0" smtClean="0"/>
              <a:t>UP).</a:t>
            </a:r>
          </a:p>
          <a:p>
            <a:r>
              <a:rPr lang="uk-UA" dirty="0" smtClean="0"/>
              <a:t>Повернутися до недавно набраних команд: </a:t>
            </a:r>
            <a:r>
              <a:rPr lang="en-US" b="1" dirty="0" err="1" smtClean="0"/>
              <a:t>Ctrl+N</a:t>
            </a:r>
            <a:r>
              <a:rPr lang="en-US" b="1" dirty="0" smtClean="0"/>
              <a:t> </a:t>
            </a:r>
            <a:r>
              <a:rPr lang="uk-UA" b="1" dirty="0" smtClean="0"/>
              <a:t> </a:t>
            </a:r>
            <a:r>
              <a:rPr lang="uk-UA" dirty="0" smtClean="0"/>
              <a:t>або стрілка вниз (</a:t>
            </a:r>
            <a:r>
              <a:rPr lang="en-US" dirty="0" smtClean="0"/>
              <a:t>Down).</a:t>
            </a:r>
          </a:p>
          <a:p>
            <a:r>
              <a:rPr lang="uk-UA" dirty="0" smtClean="0"/>
              <a:t>Після включення функції історії команд в буфер зберігаються останні 10 виконаних команд. Команда </a:t>
            </a:r>
            <a:r>
              <a:rPr lang="en-US" b="1" dirty="0"/>
              <a:t>show history </a:t>
            </a:r>
            <a:r>
              <a:rPr lang="uk-UA" dirty="0" smtClean="0"/>
              <a:t>відображає вміст журналу</a:t>
            </a:r>
          </a:p>
          <a:p>
            <a:r>
              <a:rPr lang="uk-UA" dirty="0" smtClean="0"/>
              <a:t>Для збільшення або зменшення розміру буфера використовується команду </a:t>
            </a:r>
            <a:r>
              <a:rPr lang="en-US" b="1" dirty="0" smtClean="0"/>
              <a:t>terminal history size</a:t>
            </a:r>
            <a:endParaRPr lang="uk-UA" sz="1800" dirty="0" smtClean="0"/>
          </a:p>
          <a:p>
            <a:pPr>
              <a:buNone/>
            </a:pPr>
            <a:endParaRPr lang="en-US" sz="1800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537256"/>
            <a:ext cx="8145462" cy="838200"/>
          </a:xfrm>
        </p:spPr>
        <p:txBody>
          <a:bodyPr/>
          <a:lstStyle/>
          <a:p>
            <a:r>
              <a:rPr lang="uk-UA" dirty="0" smtClean="0"/>
              <a:t>Відображення історії команд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96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89152" y="522741"/>
            <a:ext cx="8145462" cy="838200"/>
          </a:xfrm>
        </p:spPr>
        <p:txBody>
          <a:bodyPr/>
          <a:lstStyle/>
          <a:p>
            <a:pPr eaLnBrk="1" hangingPunct="1"/>
            <a:r>
              <a:rPr lang="uk-UA" dirty="0" smtClean="0">
                <a:ea typeface="ＭＳ Ｐゴシック" pitchFamily="34" charset="-128"/>
              </a:rPr>
              <a:t>Функції маршрутизатора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1124" y="1407886"/>
            <a:ext cx="7602989" cy="870857"/>
          </a:xfrm>
        </p:spPr>
        <p:txBody>
          <a:bodyPr/>
          <a:lstStyle/>
          <a:p>
            <a:r>
              <a:rPr lang="uk-UA" dirty="0" smtClean="0"/>
              <a:t>Маршрутизатор відповідає за маршрутизацію трафіку між мережами</a:t>
            </a:r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l="43617" t="28175" r="14551" b="21230"/>
          <a:stretch>
            <a:fillRect/>
          </a:stretch>
        </p:blipFill>
        <p:spPr bwMode="auto">
          <a:xfrm>
            <a:off x="1625599" y="2183528"/>
            <a:ext cx="5689602" cy="3868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2081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4107" y="237711"/>
            <a:ext cx="8145462" cy="838200"/>
          </a:xfrm>
        </p:spPr>
        <p:txBody>
          <a:bodyPr/>
          <a:lstStyle/>
          <a:p>
            <a:r>
              <a:rPr lang="uk-UA" dirty="0" smtClean="0"/>
              <a:t>Функції комутації маршрутизатора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 l="47298" t="29167" r="14774" b="17659"/>
          <a:stretch>
            <a:fillRect/>
          </a:stretch>
        </p:blipFill>
        <p:spPr bwMode="auto">
          <a:xfrm>
            <a:off x="1596572" y="1378856"/>
            <a:ext cx="5863772" cy="462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7207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4107" y="300773"/>
            <a:ext cx="8145462" cy="838200"/>
          </a:xfrm>
        </p:spPr>
        <p:txBody>
          <a:bodyPr/>
          <a:lstStyle/>
          <a:p>
            <a:r>
              <a:rPr lang="uk-UA" dirty="0" smtClean="0"/>
              <a:t>Відправка пакета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42557" t="29569" r="11860" b="25137"/>
          <a:stretch>
            <a:fillRect/>
          </a:stretch>
        </p:blipFill>
        <p:spPr bwMode="auto">
          <a:xfrm>
            <a:off x="638628" y="1553029"/>
            <a:ext cx="7768327" cy="4339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3302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uk-UA" dirty="0" smtClean="0"/>
              <a:t>Пересилання пакета до наступного переходу</a:t>
            </a:r>
            <a:endParaRPr lang="uk-UA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644525" y="1552575"/>
            <a:ext cx="8204200" cy="5000625"/>
          </a:xfrm>
        </p:spPr>
        <p:txBody>
          <a:bodyPr/>
          <a:lstStyle/>
          <a:p>
            <a:pPr eaLnBrk="1" hangingPunct="1">
              <a:lnSpc>
                <a:spcPct val="75000"/>
              </a:lnSpc>
              <a:buFont typeface="Wingdings" pitchFamily="2" charset="2"/>
              <a:buNone/>
            </a:pPr>
            <a:endParaRPr lang="en-US" sz="2000" dirty="0" smtClean="0"/>
          </a:p>
          <a:p>
            <a:pPr eaLnBrk="1" hangingPunct="1">
              <a:lnSpc>
                <a:spcPct val="75000"/>
              </a:lnSpc>
            </a:pPr>
            <a:endParaRPr lang="en-US" sz="2000" dirty="0" smtClean="0"/>
          </a:p>
          <a:p>
            <a:pPr eaLnBrk="1" hangingPunct="1">
              <a:lnSpc>
                <a:spcPct val="75000"/>
              </a:lnSpc>
            </a:pPr>
            <a:endParaRPr lang="en-US" sz="2000" dirty="0" smtClean="0"/>
          </a:p>
          <a:p>
            <a:pPr eaLnBrk="1" hangingPunct="1">
              <a:lnSpc>
                <a:spcPct val="75000"/>
              </a:lnSpc>
            </a:pPr>
            <a:endParaRPr lang="en-US" sz="2000" dirty="0" smtClean="0"/>
          </a:p>
          <a:p>
            <a:pPr eaLnBrk="1" hangingPunct="1">
              <a:lnSpc>
                <a:spcPct val="75000"/>
              </a:lnSpc>
            </a:pPr>
            <a:endParaRPr lang="en-US" sz="2000" dirty="0" smtClean="0"/>
          </a:p>
          <a:p>
            <a:pPr eaLnBrk="1" hangingPunct="1">
              <a:lnSpc>
                <a:spcPct val="75000"/>
              </a:lnSpc>
            </a:pPr>
            <a:endParaRPr lang="en-US" altLang="ja-JP" sz="2000" dirty="0" smtClean="0">
              <a:ea typeface="ＭＳ Ｐゴシック" pitchFamily="34" charset="-128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l="46629" t="28770" r="14216" b="20437"/>
          <a:stretch>
            <a:fillRect/>
          </a:stretch>
        </p:blipFill>
        <p:spPr bwMode="auto">
          <a:xfrm>
            <a:off x="1727199" y="1393372"/>
            <a:ext cx="5994401" cy="4371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0323832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uk-UA" dirty="0" smtClean="0"/>
              <a:t>Маршрутизація </a:t>
            </a:r>
            <a:r>
              <a:rPr lang="uk-UA" dirty="0"/>
              <a:t>пакетів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644525" y="1552575"/>
            <a:ext cx="8204200" cy="5000625"/>
          </a:xfrm>
        </p:spPr>
        <p:txBody>
          <a:bodyPr/>
          <a:lstStyle/>
          <a:p>
            <a:pPr eaLnBrk="1" hangingPunct="1">
              <a:lnSpc>
                <a:spcPct val="75000"/>
              </a:lnSpc>
              <a:buFont typeface="Wingdings" pitchFamily="2" charset="2"/>
              <a:buNone/>
            </a:pPr>
            <a:endParaRPr lang="en-US" sz="2000" dirty="0" smtClean="0"/>
          </a:p>
          <a:p>
            <a:pPr eaLnBrk="1" hangingPunct="1">
              <a:lnSpc>
                <a:spcPct val="75000"/>
              </a:lnSpc>
            </a:pPr>
            <a:endParaRPr lang="en-US" sz="2000" dirty="0" smtClean="0"/>
          </a:p>
          <a:p>
            <a:pPr eaLnBrk="1" hangingPunct="1">
              <a:lnSpc>
                <a:spcPct val="75000"/>
              </a:lnSpc>
            </a:pPr>
            <a:endParaRPr lang="en-US" sz="2000" dirty="0" smtClean="0"/>
          </a:p>
          <a:p>
            <a:pPr eaLnBrk="1" hangingPunct="1">
              <a:lnSpc>
                <a:spcPct val="75000"/>
              </a:lnSpc>
            </a:pPr>
            <a:endParaRPr lang="en-US" sz="2000" dirty="0" smtClean="0"/>
          </a:p>
          <a:p>
            <a:pPr eaLnBrk="1" hangingPunct="1">
              <a:lnSpc>
                <a:spcPct val="75000"/>
              </a:lnSpc>
            </a:pPr>
            <a:endParaRPr lang="en-US" sz="2000" dirty="0" smtClean="0"/>
          </a:p>
          <a:p>
            <a:pPr eaLnBrk="1" hangingPunct="1">
              <a:lnSpc>
                <a:spcPct val="75000"/>
              </a:lnSpc>
            </a:pPr>
            <a:endParaRPr lang="en-US" altLang="ja-JP" sz="2000" dirty="0" smtClean="0">
              <a:ea typeface="ＭＳ Ｐゴシック" pitchFamily="34" charset="-128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l="46325" t="29167" r="14031" b="20238"/>
          <a:stretch>
            <a:fillRect/>
          </a:stretch>
        </p:blipFill>
        <p:spPr bwMode="auto">
          <a:xfrm>
            <a:off x="1393372" y="1422400"/>
            <a:ext cx="6647542" cy="4761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8827839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161049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uk-UA" dirty="0" smtClean="0"/>
              <a:t>Досягнення </a:t>
            </a:r>
            <a:r>
              <a:rPr lang="uk-UA" dirty="0"/>
              <a:t>місця призначення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44687" t="29158" r="13031" b="20810"/>
          <a:stretch>
            <a:fillRect/>
          </a:stretch>
        </p:blipFill>
        <p:spPr bwMode="auto">
          <a:xfrm>
            <a:off x="776652" y="1364343"/>
            <a:ext cx="6872377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6879991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 l="46517" t="29690" r="14997" b="12897"/>
          <a:stretch>
            <a:fillRect/>
          </a:stretch>
        </p:blipFill>
        <p:spPr bwMode="auto">
          <a:xfrm>
            <a:off x="1509486" y="1335314"/>
            <a:ext cx="6037943" cy="51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959" y="176814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uk-UA" dirty="0" smtClean="0"/>
              <a:t>Рішення маршрутизації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64354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8937" y="192580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uk-UA" dirty="0" smtClean="0"/>
              <a:t>Оптимальний маршрут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8969" y="1386114"/>
            <a:ext cx="8239361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uk-UA" dirty="0" smtClean="0"/>
              <a:t>Протокол маршрутизації обирає оптимальний шлях, виходячи із значення метрики, що використовуються для визначення відстані до мережі</a:t>
            </a: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uk-UA" dirty="0" smtClean="0"/>
              <a:t>Метрика - це числове значення, яке використовується для вимірювання відстані до заданої мережі</a:t>
            </a: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uk-UA" dirty="0" smtClean="0"/>
              <a:t>Найбільш оптимальним шляхом до мережі є шлях з найменшою метрикою</a:t>
            </a:r>
          </a:p>
        </p:txBody>
      </p:sp>
    </p:spTree>
    <p:extLst>
      <p:ext uri="{BB962C8B-B14F-4D97-AF65-F5344CB8AC3E}">
        <p14:creationId xmlns:p14="http://schemas.microsoft.com/office/powerpoint/2010/main" val="174027207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8937" y="192580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uk-UA" dirty="0" smtClean="0"/>
              <a:t>Оптимальний маршрут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8970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uk-UA" dirty="0" smtClean="0"/>
              <a:t>Протоколи динамічної маршрутизації використовують власні правила і метрики для побудови та оновлення таблиць маршрутизації, наприклад:</a:t>
            </a:r>
          </a:p>
          <a:p>
            <a:pPr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r>
              <a:rPr lang="uk-UA" sz="1800" dirty="0" smtClean="0"/>
              <a:t>	Протокол </a:t>
            </a:r>
            <a:r>
              <a:rPr lang="uk-UA" sz="1800" b="1" dirty="0" smtClean="0"/>
              <a:t>RIP (</a:t>
            </a:r>
            <a:r>
              <a:rPr lang="uk-UA" sz="1800" b="1" dirty="0" err="1" smtClean="0"/>
              <a:t>Routing</a:t>
            </a:r>
            <a:r>
              <a:rPr lang="uk-UA" sz="1800" b="1" dirty="0" smtClean="0"/>
              <a:t> </a:t>
            </a:r>
            <a:r>
              <a:rPr lang="uk-UA" sz="1800" b="1" dirty="0" err="1" smtClean="0"/>
              <a:t>Information</a:t>
            </a:r>
            <a:r>
              <a:rPr lang="uk-UA" sz="1800" b="1" dirty="0" smtClean="0"/>
              <a:t> </a:t>
            </a:r>
            <a:r>
              <a:rPr lang="uk-UA" sz="1800" b="1" dirty="0" err="1" smtClean="0"/>
              <a:t>Protocol</a:t>
            </a:r>
            <a:r>
              <a:rPr lang="uk-UA" sz="1800" b="1" dirty="0" smtClean="0"/>
              <a:t> ) </a:t>
            </a:r>
            <a:r>
              <a:rPr lang="uk-UA" sz="1800" dirty="0" smtClean="0"/>
              <a:t>- використовує в 	якості метрики кількість переходів</a:t>
            </a:r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r>
              <a:rPr lang="uk-UA" sz="1800" dirty="0" smtClean="0"/>
              <a:t>  		Протокол </a:t>
            </a:r>
            <a:r>
              <a:rPr lang="uk-UA" sz="1800" b="1" dirty="0" smtClean="0"/>
              <a:t>OSPF</a:t>
            </a:r>
            <a:r>
              <a:rPr lang="uk-UA" sz="1800" dirty="0" smtClean="0"/>
              <a:t> </a:t>
            </a:r>
            <a:r>
              <a:rPr lang="uk-UA" sz="1800" b="1" dirty="0" smtClean="0"/>
              <a:t>(</a:t>
            </a:r>
            <a:r>
              <a:rPr lang="uk-UA" sz="1800" b="1" dirty="0" err="1" smtClean="0"/>
              <a:t>Open</a:t>
            </a:r>
            <a:r>
              <a:rPr lang="uk-UA" sz="1800" b="1" dirty="0" smtClean="0"/>
              <a:t> </a:t>
            </a:r>
            <a:r>
              <a:rPr lang="uk-UA" sz="1800" b="1" dirty="0" err="1" smtClean="0"/>
              <a:t>Shortest</a:t>
            </a:r>
            <a:r>
              <a:rPr lang="uk-UA" sz="1800" b="1" dirty="0" smtClean="0"/>
              <a:t> </a:t>
            </a:r>
            <a:r>
              <a:rPr lang="uk-UA" sz="1800" b="1" dirty="0" err="1" smtClean="0"/>
              <a:t>Path</a:t>
            </a:r>
            <a:r>
              <a:rPr lang="uk-UA" sz="1800" b="1" dirty="0" smtClean="0"/>
              <a:t> </a:t>
            </a:r>
            <a:r>
              <a:rPr lang="uk-UA" sz="1800" b="1" dirty="0" err="1" smtClean="0"/>
              <a:t>First</a:t>
            </a:r>
            <a:r>
              <a:rPr lang="uk-UA" sz="1800" b="1" dirty="0" smtClean="0"/>
              <a:t> ) </a:t>
            </a:r>
            <a:r>
              <a:rPr lang="uk-UA" sz="1800" dirty="0" smtClean="0"/>
              <a:t>- використовує 	метрику, на базі сумарної пропускної здатності від джерела до 	місця призначення</a:t>
            </a:r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r>
              <a:rPr lang="uk-UA" sz="1800" dirty="0" smtClean="0"/>
              <a:t>		Протокол </a:t>
            </a:r>
            <a:r>
              <a:rPr lang="uk-UA" sz="1800" b="1" dirty="0" smtClean="0"/>
              <a:t>EIGRP (</a:t>
            </a:r>
            <a:r>
              <a:rPr lang="uk-UA" sz="1800" b="1" dirty="0" err="1" smtClean="0"/>
              <a:t>Enhanced</a:t>
            </a:r>
            <a:r>
              <a:rPr lang="uk-UA" sz="1800" b="1" dirty="0" smtClean="0"/>
              <a:t> </a:t>
            </a:r>
            <a:r>
              <a:rPr lang="uk-UA" sz="1800" b="1" dirty="0" err="1" smtClean="0"/>
              <a:t>Interior</a:t>
            </a:r>
            <a:r>
              <a:rPr lang="uk-UA" sz="1800" b="1" dirty="0" smtClean="0"/>
              <a:t> </a:t>
            </a:r>
            <a:r>
              <a:rPr lang="uk-UA" sz="1800" b="1" dirty="0" err="1" smtClean="0"/>
              <a:t>Gateway</a:t>
            </a:r>
            <a:r>
              <a:rPr lang="uk-UA" sz="1800" b="1" dirty="0" smtClean="0"/>
              <a:t> </a:t>
            </a:r>
            <a:r>
              <a:rPr lang="uk-UA" sz="1800" b="1" dirty="0" err="1" smtClean="0"/>
              <a:t>Routing</a:t>
            </a:r>
            <a:r>
              <a:rPr lang="uk-UA" sz="1800" b="1" dirty="0" smtClean="0"/>
              <a:t> </a:t>
            </a:r>
            <a:r>
              <a:rPr lang="uk-UA" sz="1800" b="1" dirty="0" err="1" smtClean="0"/>
              <a:t>Protocol</a:t>
            </a:r>
            <a:r>
              <a:rPr lang="uk-UA" sz="1800" b="1" dirty="0" smtClean="0"/>
              <a:t> ) </a:t>
            </a:r>
            <a:r>
              <a:rPr lang="uk-UA" sz="1800" dirty="0" smtClean="0"/>
              <a:t>- 	використовує метрику, на базі пропускної здатності, затримка, 	навантаження і надійності (</a:t>
            </a:r>
            <a:r>
              <a:rPr lang="uk-UA" sz="1800" dirty="0" err="1" smtClean="0"/>
              <a:t>Bandwidth</a:t>
            </a:r>
            <a:r>
              <a:rPr lang="uk-UA" sz="1800" dirty="0" smtClean="0"/>
              <a:t>, </a:t>
            </a:r>
            <a:r>
              <a:rPr lang="uk-UA" sz="1800" dirty="0" err="1" smtClean="0"/>
              <a:t>delay</a:t>
            </a:r>
            <a:r>
              <a:rPr lang="uk-UA" sz="1800" dirty="0" smtClean="0"/>
              <a:t>, </a:t>
            </a:r>
            <a:r>
              <a:rPr lang="uk-UA" sz="1800" dirty="0" err="1" smtClean="0"/>
              <a:t>load</a:t>
            </a:r>
            <a:r>
              <a:rPr lang="uk-UA" sz="1800" dirty="0" smtClean="0"/>
              <a:t>, </a:t>
            </a:r>
            <a:r>
              <a:rPr lang="uk-UA" sz="1800" dirty="0" err="1" smtClean="0"/>
              <a:t>reliability</a:t>
            </a:r>
            <a:r>
              <a:rPr lang="uk-UA" sz="1800" dirty="0" smtClean="0"/>
              <a:t>)</a:t>
            </a:r>
          </a:p>
          <a:p>
            <a:pPr marL="2365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uk-UA" dirty="0" smtClean="0"/>
              <a:t>Якщо маршрутизатор має два або більше шляхів до пункту призначення з метриками рівної вартості, він відправляє пакети по обох шляхах</a:t>
            </a:r>
          </a:p>
          <a:p>
            <a:pPr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r>
              <a:rPr lang="uk-UA" dirty="0" smtClean="0"/>
              <a:t> </a:t>
            </a:r>
            <a:r>
              <a:rPr lang="en-US" dirty="0" smtClean="0"/>
              <a:t>	</a:t>
            </a:r>
            <a:endParaRPr lang="en-US" sz="1800" dirty="0" smtClean="0"/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sz="1800" dirty="0" smtClean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algn="l"/>
            <a:r>
              <a:rPr lang="en-US" b="1" dirty="0" smtClean="0"/>
              <a:t>Open Shortest Path First (OSPF) </a:t>
            </a:r>
            <a:r>
              <a:rPr lang="en-US" dirty="0" smtClean="0"/>
              <a:t>- Cost based on cumulative bandwidth from source to destination</a:t>
            </a:r>
          </a:p>
          <a:p>
            <a:pPr algn="l"/>
            <a:r>
              <a:rPr lang="en-US" b="1" dirty="0" smtClean="0"/>
              <a:t>Enhanced Interior Gateway Routing Protocol (EIGRP) </a:t>
            </a:r>
            <a:r>
              <a:rPr lang="en-US" dirty="0" smtClean="0"/>
              <a:t>- Bandwidth, delay, load, reliability</a:t>
            </a:r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n-US" dirty="0" smtClean="0"/>
              <a:t>.</a:t>
            </a:r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44495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8937" y="0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uk-UA" dirty="0" smtClean="0"/>
              <a:t>Адміністративна відстань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8970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631370" y="15385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sz="1800" dirty="0" smtClean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580570" y="1072056"/>
            <a:ext cx="8055430" cy="5473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uk-UA" dirty="0" smtClean="0"/>
              <a:t>Якщо </a:t>
            </a:r>
            <a:r>
              <a:rPr lang="uk-UA" dirty="0"/>
              <a:t>на маршрутизаторі </a:t>
            </a:r>
            <a:r>
              <a:rPr lang="uk-UA" dirty="0" smtClean="0"/>
              <a:t>налаштовані </a:t>
            </a:r>
            <a:r>
              <a:rPr lang="uk-UA" dirty="0"/>
              <a:t>кілька шляхів до місця призначення, то оптимальним шляхом, прописаним в таблиці маршрутизації, буде шлях з </a:t>
            </a:r>
            <a:r>
              <a:rPr lang="uk-UA" dirty="0" smtClean="0"/>
              <a:t>найменшим </a:t>
            </a:r>
            <a:r>
              <a:rPr lang="uk-UA" dirty="0"/>
              <a:t>значенням адміністративної дистанції </a:t>
            </a:r>
            <a:r>
              <a:rPr lang="uk-UA" dirty="0" smtClean="0"/>
              <a:t>(</a:t>
            </a:r>
            <a:r>
              <a:rPr lang="en-US" dirty="0"/>
              <a:t>Administrative </a:t>
            </a:r>
            <a:r>
              <a:rPr lang="en-US" dirty="0" smtClean="0"/>
              <a:t>Distance</a:t>
            </a:r>
            <a:r>
              <a:rPr lang="uk-UA" dirty="0" smtClean="0"/>
              <a:t>, </a:t>
            </a:r>
            <a:r>
              <a:rPr lang="en-US" dirty="0" smtClean="0"/>
              <a:t>AD)</a:t>
            </a:r>
            <a:endParaRPr lang="en-US" dirty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uk-UA" dirty="0"/>
              <a:t>Адміністративна дистанція вказує на «надійність» </a:t>
            </a:r>
            <a:r>
              <a:rPr lang="uk-UA" dirty="0" smtClean="0"/>
              <a:t>маршруту</a:t>
            </a:r>
            <a:endParaRPr lang="uk-UA" dirty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uk-UA" dirty="0"/>
              <a:t>Чим нижче значення </a:t>
            </a:r>
            <a:r>
              <a:rPr lang="en-US" dirty="0"/>
              <a:t>AD, </a:t>
            </a:r>
            <a:r>
              <a:rPr lang="uk-UA" dirty="0"/>
              <a:t>тим вище ступінь надійності </a:t>
            </a:r>
            <a:r>
              <a:rPr lang="uk-UA" dirty="0" smtClean="0"/>
              <a:t>маршруту</a:t>
            </a:r>
            <a:endParaRPr lang="en-US" dirty="0" smtClean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709947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609600" indent="-609600" eaLnBrk="1" hangingPunct="1"/>
            <a:r>
              <a:rPr lang="uk-UA" altLang="ja-JP" smtClean="0"/>
              <a:t>Динамічна маршрутизація</a:t>
            </a:r>
            <a:endParaRPr lang="en-US" altLang="uk-UA" smtClean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6113" y="1527175"/>
            <a:ext cx="7940675" cy="5076825"/>
          </a:xfrm>
        </p:spPr>
        <p:txBody>
          <a:bodyPr/>
          <a:lstStyle/>
          <a:p>
            <a:r>
              <a:rPr lang="uk-UA" altLang="uk-UA" smtClean="0"/>
              <a:t>Адміністративна відстань</a:t>
            </a:r>
            <a:endParaRPr lang="en-US" altLang="uk-UA" smtClean="0"/>
          </a:p>
          <a:p>
            <a:pPr>
              <a:buFont typeface="Symbol" pitchFamily="18" charset="2"/>
              <a:buNone/>
            </a:pPr>
            <a:endParaRPr lang="en-US" altLang="uk-UA" smtClean="0"/>
          </a:p>
          <a:p>
            <a:pPr>
              <a:buFont typeface="Symbol" pitchFamily="18" charset="2"/>
              <a:buChar char=""/>
            </a:pPr>
            <a:endParaRPr lang="en-US" altLang="uk-UA" smtClean="0"/>
          </a:p>
        </p:txBody>
      </p:sp>
      <p:pic>
        <p:nvPicPr>
          <p:cNvPr id="1946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" y="2814638"/>
            <a:ext cx="8308975" cy="3551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313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12095" y="1144878"/>
            <a:ext cx="7602989" cy="3802742"/>
          </a:xfrm>
        </p:spPr>
        <p:txBody>
          <a:bodyPr/>
          <a:lstStyle/>
          <a:p>
            <a:r>
              <a:rPr lang="uk-UA" dirty="0" smtClean="0"/>
              <a:t>Маршрутизатори – це спеціалізовані комп'ютери, що містять такі необхідні для роботи компоненти</a:t>
            </a:r>
            <a:r>
              <a:rPr lang="en-US" dirty="0" smtClean="0"/>
              <a:t>:</a:t>
            </a:r>
          </a:p>
          <a:p>
            <a:pPr lvl="1"/>
            <a:r>
              <a:rPr lang="uk-UA" dirty="0" smtClean="0"/>
              <a:t>Центральний процесор (ЦП, </a:t>
            </a:r>
            <a:r>
              <a:rPr lang="en-US" dirty="0" smtClean="0"/>
              <a:t>CPU</a:t>
            </a:r>
            <a:r>
              <a:rPr lang="uk-UA" dirty="0" smtClean="0"/>
              <a:t>)</a:t>
            </a:r>
          </a:p>
          <a:p>
            <a:pPr lvl="1"/>
            <a:r>
              <a:rPr lang="uk-UA" dirty="0" smtClean="0"/>
              <a:t>Операційна система (ОС, </a:t>
            </a:r>
            <a:r>
              <a:rPr lang="en-US" dirty="0" smtClean="0"/>
              <a:t>OS</a:t>
            </a:r>
            <a:r>
              <a:rPr lang="uk-UA" dirty="0" smtClean="0"/>
              <a:t>) – маршрутизатори </a:t>
            </a:r>
            <a:r>
              <a:rPr lang="en-US" dirty="0" smtClean="0"/>
              <a:t>Cisco</a:t>
            </a:r>
            <a:r>
              <a:rPr lang="uk-UA" dirty="0" smtClean="0"/>
              <a:t> використовують </a:t>
            </a:r>
            <a:r>
              <a:rPr lang="en-US" dirty="0" smtClean="0"/>
              <a:t>Cisco IOS</a:t>
            </a:r>
          </a:p>
          <a:p>
            <a:pPr lvl="1"/>
            <a:r>
              <a:rPr lang="uk-UA" dirty="0" smtClean="0"/>
              <a:t>Пам'ять (</a:t>
            </a:r>
            <a:r>
              <a:rPr lang="en-US" dirty="0" smtClean="0"/>
              <a:t>RAM, ROM, NVRAM</a:t>
            </a:r>
            <a:r>
              <a:rPr lang="uk-UA" dirty="0" smtClean="0"/>
              <a:t>, </a:t>
            </a:r>
            <a:r>
              <a:rPr lang="en-US" dirty="0" smtClean="0"/>
              <a:t>Flash, </a:t>
            </a:r>
            <a:r>
              <a:rPr lang="uk-UA" dirty="0" smtClean="0"/>
              <a:t>жорсткий диск)</a:t>
            </a:r>
          </a:p>
          <a:p>
            <a:r>
              <a:rPr lang="uk-UA" dirty="0" smtClean="0"/>
              <a:t>Маршрутизатори використовують </a:t>
            </a:r>
            <a:r>
              <a:rPr lang="uk-UA" dirty="0" err="1" smtClean="0"/>
              <a:t>різеі</a:t>
            </a:r>
            <a:r>
              <a:rPr lang="uk-UA" dirty="0" smtClean="0"/>
              <a:t> типи пам'яті: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50069" y="206180"/>
            <a:ext cx="8145462" cy="838200"/>
          </a:xfrm>
        </p:spPr>
        <p:txBody>
          <a:bodyPr/>
          <a:lstStyle/>
          <a:p>
            <a:r>
              <a:rPr lang="uk-UA" dirty="0" smtClean="0"/>
              <a:t>Маршрутизатори – це комп'ютери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47298" t="39286" r="17674" b="32936"/>
          <a:stretch>
            <a:fillRect/>
          </a:stretch>
        </p:blipFill>
        <p:spPr bwMode="auto">
          <a:xfrm>
            <a:off x="1994463" y="4079014"/>
            <a:ext cx="5326742" cy="257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505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8937" y="208346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uk-UA" dirty="0" smtClean="0"/>
              <a:t>Адміністративна </a:t>
            </a:r>
            <a:r>
              <a:rPr lang="uk-UA" dirty="0"/>
              <a:t>відстань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8970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631370" y="15385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sz="1800" dirty="0" smtClean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580570" y="1400629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49083" t="45635" r="16559" b="27381"/>
          <a:stretch>
            <a:fillRect/>
          </a:stretch>
        </p:blipFill>
        <p:spPr bwMode="auto">
          <a:xfrm>
            <a:off x="574252" y="2017986"/>
            <a:ext cx="7993784" cy="352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l="58701" t="33482" r="25793" b="63145"/>
          <a:stretch>
            <a:fillRect/>
          </a:stretch>
        </p:blipFill>
        <p:spPr bwMode="auto">
          <a:xfrm>
            <a:off x="3143198" y="1233871"/>
            <a:ext cx="2726974" cy="333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3488297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8937" y="66452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uk-UA" dirty="0" smtClean="0"/>
              <a:t>Таблиця маршрутизації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8970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631370" y="1451428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sz="1800" dirty="0" smtClean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580570" y="1056287"/>
            <a:ext cx="8055430" cy="535276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uk-UA" dirty="0" smtClean="0"/>
              <a:t>Таблиця </a:t>
            </a:r>
            <a:r>
              <a:rPr lang="uk-UA" dirty="0"/>
              <a:t>маршрутизації являє собою </a:t>
            </a:r>
            <a:r>
              <a:rPr lang="uk-UA" dirty="0" smtClean="0"/>
              <a:t>файл, що зберігається </a:t>
            </a:r>
            <a:r>
              <a:rPr lang="uk-UA" dirty="0"/>
              <a:t>в оперативній пам'яті </a:t>
            </a:r>
            <a:r>
              <a:rPr lang="uk-UA" dirty="0" smtClean="0"/>
              <a:t>файл</a:t>
            </a:r>
            <a:r>
              <a:rPr lang="uk-UA" dirty="0"/>
              <a:t> і</a:t>
            </a:r>
            <a:r>
              <a:rPr lang="uk-UA" dirty="0" smtClean="0"/>
              <a:t> </a:t>
            </a:r>
            <a:r>
              <a:rPr lang="uk-UA" dirty="0"/>
              <a:t>містить інформацію про</a:t>
            </a: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uk-UA" dirty="0" smtClean="0"/>
              <a:t>Маршрути </a:t>
            </a:r>
            <a:r>
              <a:rPr lang="uk-UA" dirty="0"/>
              <a:t>з </a:t>
            </a:r>
            <a:r>
              <a:rPr lang="uk-UA" dirty="0" smtClean="0"/>
              <a:t>прямими підключеннями</a:t>
            </a:r>
            <a:endParaRPr lang="uk-UA" dirty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uk-UA" dirty="0" smtClean="0"/>
              <a:t>Віддалені маршрути</a:t>
            </a:r>
            <a:endParaRPr lang="uk-UA" dirty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uk-UA" dirty="0" smtClean="0"/>
              <a:t>Мережі або наступні переходи (</a:t>
            </a:r>
            <a:r>
              <a:rPr lang="en-US" dirty="0" smtClean="0"/>
              <a:t>next hop</a:t>
            </a:r>
            <a:r>
              <a:rPr lang="uk-UA" dirty="0" smtClean="0"/>
              <a:t>)</a:t>
            </a: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l="36924" t="42063" r="28160" b="24008"/>
          <a:stretch>
            <a:fillRect/>
          </a:stretch>
        </p:blipFill>
        <p:spPr bwMode="auto">
          <a:xfrm>
            <a:off x="2017484" y="3759200"/>
            <a:ext cx="4968043" cy="2714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5711137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8937" y="3389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uk-UA" dirty="0" smtClean="0"/>
              <a:t>Джерела </a:t>
            </a:r>
            <a:r>
              <a:rPr lang="uk-UA" dirty="0"/>
              <a:t>таблиці маршрутизації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8970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631370" y="1451428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sz="1800" dirty="0" smtClean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580570" y="1400629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719138" y="856739"/>
            <a:ext cx="8131175" cy="4437062"/>
          </a:xfrm>
        </p:spPr>
        <p:txBody>
          <a:bodyPr/>
          <a:lstStyle/>
          <a:p>
            <a:pPr>
              <a:defRPr/>
            </a:pPr>
            <a:r>
              <a:rPr lang="uk-UA" dirty="0" smtClean="0"/>
              <a:t>Команда </a:t>
            </a:r>
            <a:r>
              <a:rPr lang="en-US" i="1" dirty="0"/>
              <a:t>Show </a:t>
            </a:r>
            <a:r>
              <a:rPr lang="en-US" i="1" dirty="0" err="1"/>
              <a:t>ip</a:t>
            </a:r>
            <a:r>
              <a:rPr lang="en-US" i="1" dirty="0"/>
              <a:t> route</a:t>
            </a:r>
            <a:r>
              <a:rPr lang="uk-UA" dirty="0" smtClean="0"/>
              <a:t> </a:t>
            </a:r>
            <a:r>
              <a:rPr lang="uk-UA" dirty="0"/>
              <a:t>застосовується для відображення </a:t>
            </a:r>
            <a:r>
              <a:rPr lang="uk-UA" dirty="0" smtClean="0"/>
              <a:t>вмісту </a:t>
            </a:r>
            <a:r>
              <a:rPr lang="uk-UA" dirty="0"/>
              <a:t>таблиці </a:t>
            </a:r>
            <a:r>
              <a:rPr lang="uk-UA" dirty="0" smtClean="0"/>
              <a:t>маршрутизації</a:t>
            </a:r>
            <a:endParaRPr lang="uk-UA" dirty="0"/>
          </a:p>
          <a:p>
            <a:pPr>
              <a:defRPr/>
            </a:pPr>
            <a:r>
              <a:rPr lang="en-US" b="1" dirty="0"/>
              <a:t>Link local Interfaces </a:t>
            </a:r>
            <a:r>
              <a:rPr lang="uk-UA" b="1" dirty="0" smtClean="0"/>
              <a:t>- </a:t>
            </a:r>
            <a:r>
              <a:rPr lang="uk-UA" dirty="0"/>
              <a:t>л</a:t>
            </a:r>
            <a:r>
              <a:rPr lang="uk-UA" dirty="0" smtClean="0"/>
              <a:t>окальні </a:t>
            </a:r>
            <a:r>
              <a:rPr lang="uk-UA" dirty="0"/>
              <a:t>інтерфейси каналу додаються в таблицю маршрутизації після налаштування інтерфейсу </a:t>
            </a:r>
            <a:r>
              <a:rPr lang="uk-UA" dirty="0" smtClean="0"/>
              <a:t>(</a:t>
            </a:r>
            <a:r>
              <a:rPr lang="en-US" dirty="0" smtClean="0"/>
              <a:t>IOS 15 </a:t>
            </a:r>
            <a:r>
              <a:rPr lang="uk-UA" dirty="0" smtClean="0"/>
              <a:t>або новішої версії)</a:t>
            </a:r>
          </a:p>
          <a:p>
            <a:pPr>
              <a:defRPr/>
            </a:pPr>
            <a:r>
              <a:rPr lang="en-US" b="1" dirty="0"/>
              <a:t>Directly connected interfaces </a:t>
            </a:r>
            <a:r>
              <a:rPr lang="uk-UA" b="1" dirty="0" smtClean="0"/>
              <a:t>- </a:t>
            </a:r>
            <a:r>
              <a:rPr lang="uk-UA" dirty="0"/>
              <a:t>і</a:t>
            </a:r>
            <a:r>
              <a:rPr lang="uk-UA" dirty="0" smtClean="0"/>
              <a:t>нтерфейси з прямим підключенням додаються в таблицю маршрутизації після налаштування і включення інтерфейсу</a:t>
            </a:r>
          </a:p>
          <a:p>
            <a:pPr>
              <a:defRPr/>
            </a:pPr>
            <a:r>
              <a:rPr lang="en-US" b="1" dirty="0"/>
              <a:t>Static routes -</a:t>
            </a:r>
            <a:r>
              <a:rPr lang="en-US" dirty="0"/>
              <a:t> </a:t>
            </a:r>
            <a:r>
              <a:rPr lang="uk-UA" dirty="0"/>
              <a:t>с</a:t>
            </a:r>
            <a:r>
              <a:rPr lang="uk-UA" dirty="0" smtClean="0"/>
              <a:t>татичні </a:t>
            </a:r>
            <a:r>
              <a:rPr lang="uk-UA" dirty="0"/>
              <a:t>маршрути додаються після ручного налаштування маршруту і включення вихідного інтерфейсу.</a:t>
            </a:r>
          </a:p>
          <a:p>
            <a:pPr>
              <a:defRPr/>
            </a:pPr>
            <a:r>
              <a:rPr lang="en-US" b="1" dirty="0"/>
              <a:t>Dynamic routing protocol - </a:t>
            </a:r>
            <a:r>
              <a:rPr lang="uk-UA" dirty="0" smtClean="0"/>
              <a:t>динамічні маршрути додаються </a:t>
            </a:r>
            <a:r>
              <a:rPr lang="uk-UA" dirty="0"/>
              <a:t>після настройки протоколів </a:t>
            </a:r>
            <a:r>
              <a:rPr lang="en-US" dirty="0"/>
              <a:t>EIGRP </a:t>
            </a:r>
            <a:r>
              <a:rPr lang="uk-UA" dirty="0"/>
              <a:t>або </a:t>
            </a:r>
            <a:r>
              <a:rPr lang="en-US" dirty="0"/>
              <a:t>OSPF </a:t>
            </a:r>
            <a:r>
              <a:rPr lang="uk-UA" dirty="0"/>
              <a:t>і визначення </a:t>
            </a:r>
            <a:r>
              <a:rPr lang="uk-UA" dirty="0" smtClean="0"/>
              <a:t>мереж</a:t>
            </a: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60182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0128" y="12951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uk-UA" dirty="0" smtClean="0"/>
              <a:t>Джерела </a:t>
            </a:r>
            <a:r>
              <a:rPr lang="uk-UA" dirty="0"/>
              <a:t>таблиці маршрутизації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8970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631370" y="1451428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sz="1800" dirty="0" smtClean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580570" y="1400629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719138" y="1471613"/>
            <a:ext cx="8131175" cy="4437062"/>
          </a:xfrm>
        </p:spPr>
        <p:txBody>
          <a:bodyPr/>
          <a:lstStyle/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 smtClean="0">
              <a:cs typeface="Arial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l="38820" t="37302" r="27491" b="13294"/>
          <a:stretch>
            <a:fillRect/>
          </a:stretch>
        </p:blipFill>
        <p:spPr bwMode="auto">
          <a:xfrm>
            <a:off x="1596570" y="1306286"/>
            <a:ext cx="6231701" cy="5138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0640143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uk-UA" dirty="0" smtClean="0"/>
              <a:t>Записи про віддалені мережі в таблиці маршрутизації</a:t>
            </a:r>
            <a:endParaRPr lang="uk-UA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8970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631370" y="1451428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sz="1800" dirty="0" smtClean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580570" y="1400629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719138" y="1471613"/>
            <a:ext cx="8131175" cy="4437062"/>
          </a:xfrm>
        </p:spPr>
        <p:txBody>
          <a:bodyPr/>
          <a:lstStyle/>
          <a:p>
            <a:pPr>
              <a:defRPr/>
            </a:pPr>
            <a:r>
              <a:rPr lang="uk-UA" dirty="0" smtClean="0"/>
              <a:t>Інтерпретація записів в таблиці маршрутизації</a:t>
            </a: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 smtClean="0">
              <a:cs typeface="Arial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 l="38486" t="37500" r="26598" b="13492"/>
          <a:stretch>
            <a:fillRect/>
          </a:stretch>
        </p:blipFill>
        <p:spPr bwMode="auto">
          <a:xfrm>
            <a:off x="1553029" y="1988456"/>
            <a:ext cx="5820228" cy="459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4307387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51540" y="189187"/>
            <a:ext cx="8615089" cy="620876"/>
          </a:xfrm>
        </p:spPr>
        <p:txBody>
          <a:bodyPr/>
          <a:lstStyle/>
          <a:p>
            <a:pPr eaLnBrk="1" hangingPunct="1">
              <a:defRPr/>
            </a:pPr>
            <a:r>
              <a:rPr lang="uk-UA" dirty="0" smtClean="0"/>
              <a:t>Інтерфейси </a:t>
            </a:r>
            <a:r>
              <a:rPr lang="uk-UA" dirty="0"/>
              <a:t>з прямим підключенням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8970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631370" y="1451428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sz="1800" dirty="0" smtClean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580570" y="1400629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548254" y="780425"/>
            <a:ext cx="8221662" cy="4437062"/>
          </a:xfrm>
        </p:spPr>
        <p:txBody>
          <a:bodyPr/>
          <a:lstStyle/>
          <a:p>
            <a:pPr>
              <a:defRPr/>
            </a:pPr>
            <a:r>
              <a:rPr lang="uk-UA" sz="2200" dirty="0" smtClean="0"/>
              <a:t>В новий маршрутизаторі з не налаштованими </a:t>
            </a:r>
            <a:r>
              <a:rPr lang="uk-UA" sz="2200" dirty="0"/>
              <a:t>інтерфейсами записи в таблиці маршрутизації </a:t>
            </a:r>
            <a:r>
              <a:rPr lang="uk-UA" sz="2200" dirty="0" smtClean="0"/>
              <a:t>відсутні</a:t>
            </a:r>
            <a:endParaRPr lang="uk-UA" sz="2200" dirty="0"/>
          </a:p>
          <a:p>
            <a:pPr>
              <a:defRPr/>
            </a:pPr>
            <a:r>
              <a:rPr lang="uk-UA" sz="2200" dirty="0"/>
              <a:t>Включений </a:t>
            </a:r>
            <a:r>
              <a:rPr lang="uk-UA" sz="2200" dirty="0" smtClean="0"/>
              <a:t>і налаштований </a:t>
            </a:r>
            <a:r>
              <a:rPr lang="uk-UA" sz="2200" dirty="0"/>
              <a:t>інтерфейс з прямим підключенням створює два записи в таблиці маршрутизації: локальне з'єднання (</a:t>
            </a:r>
            <a:r>
              <a:rPr lang="en-US" sz="2200" dirty="0"/>
              <a:t>Link Local, L) </a:t>
            </a:r>
            <a:r>
              <a:rPr lang="uk-UA" sz="2200" dirty="0"/>
              <a:t>і пряме підключення </a:t>
            </a:r>
            <a:r>
              <a:rPr lang="uk-UA" sz="2200" dirty="0" smtClean="0"/>
              <a:t>(</a:t>
            </a:r>
            <a:r>
              <a:rPr lang="en-US" sz="2200" dirty="0"/>
              <a:t>Directly Connected </a:t>
            </a:r>
            <a:r>
              <a:rPr lang="uk-UA" sz="2200" dirty="0" smtClean="0"/>
              <a:t>, </a:t>
            </a:r>
            <a:r>
              <a:rPr lang="en-US" sz="2200" dirty="0"/>
              <a:t>C).</a:t>
            </a:r>
            <a:endParaRPr lang="en-US" sz="2200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 smtClean="0">
              <a:cs typeface="Arial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 l="28000" t="37698" r="38758" b="13294"/>
          <a:stretch>
            <a:fillRect/>
          </a:stretch>
        </p:blipFill>
        <p:spPr bwMode="auto">
          <a:xfrm>
            <a:off x="2017484" y="2947361"/>
            <a:ext cx="4978401" cy="3585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5328533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29061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uk-UA" dirty="0" smtClean="0"/>
              <a:t>Приклад маршруту IPv6 з прямим підключенням</a:t>
            </a:r>
            <a:endParaRPr lang="uk-UA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8970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631370" y="1451428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sz="1800" dirty="0" smtClean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580570" y="1400629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559481" y="1347989"/>
            <a:ext cx="8221662" cy="4437062"/>
          </a:xfrm>
        </p:spPr>
        <p:txBody>
          <a:bodyPr/>
          <a:lstStyle/>
          <a:p>
            <a:pPr>
              <a:defRPr/>
            </a:pPr>
            <a:r>
              <a:rPr lang="uk-UA" dirty="0" smtClean="0"/>
              <a:t>Команда </a:t>
            </a:r>
            <a:r>
              <a:rPr lang="en-US" i="1" dirty="0"/>
              <a:t>show ipv6 route</a:t>
            </a:r>
            <a:r>
              <a:rPr lang="uk-UA" dirty="0" smtClean="0"/>
              <a:t> </a:t>
            </a:r>
            <a:r>
              <a:rPr lang="uk-UA" dirty="0"/>
              <a:t>відображає </a:t>
            </a:r>
            <a:r>
              <a:rPr lang="en-US" dirty="0"/>
              <a:t>IPv6-</a:t>
            </a:r>
            <a:r>
              <a:rPr lang="uk-UA" dirty="0"/>
              <a:t>мережі і маршрути, додані в таблицю маршрутизації</a:t>
            </a: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 smtClean="0">
              <a:cs typeface="Arial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 l="48971" t="33929" r="18567" b="12996"/>
          <a:stretch>
            <a:fillRect/>
          </a:stretch>
        </p:blipFill>
        <p:spPr bwMode="auto">
          <a:xfrm>
            <a:off x="1881351" y="2236415"/>
            <a:ext cx="4760686" cy="4376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0873324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8937" y="17681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uk-UA" dirty="0" smtClean="0"/>
              <a:t>Статичні </a:t>
            </a:r>
            <a:r>
              <a:rPr lang="uk-UA" dirty="0"/>
              <a:t>маршрути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8970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631370" y="1451428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sz="1800" dirty="0" smtClean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580570" y="1400629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548254" y="1064213"/>
            <a:ext cx="8221662" cy="4437062"/>
          </a:xfrm>
        </p:spPr>
        <p:txBody>
          <a:bodyPr/>
          <a:lstStyle/>
          <a:p>
            <a:pPr marL="236538" lvl="1" indent="-236538">
              <a:spcBef>
                <a:spcPct val="5000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defRPr/>
            </a:pPr>
            <a:r>
              <a:rPr lang="uk-UA" sz="2400" dirty="0" smtClean="0">
                <a:ea typeface="+mn-ea"/>
                <a:cs typeface="+mn-cs"/>
              </a:rPr>
              <a:t>Налаштовуються вручну</a:t>
            </a:r>
          </a:p>
          <a:p>
            <a:pPr marL="236538" lvl="1" indent="-236538">
              <a:spcBef>
                <a:spcPct val="5000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defRPr/>
            </a:pPr>
            <a:r>
              <a:rPr lang="uk-UA" sz="2400" dirty="0" smtClean="0"/>
              <a:t>Визначають точний маршрут </a:t>
            </a:r>
            <a:r>
              <a:rPr lang="uk-UA" sz="2400" dirty="0"/>
              <a:t>між двома мережевими </a:t>
            </a:r>
            <a:r>
              <a:rPr lang="uk-UA" sz="2400" dirty="0" smtClean="0"/>
              <a:t>пристроями</a:t>
            </a:r>
          </a:p>
          <a:p>
            <a:pPr marL="236538" lvl="1" indent="-236538">
              <a:spcBef>
                <a:spcPct val="5000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defRPr/>
            </a:pPr>
            <a:r>
              <a:rPr lang="uk-UA" sz="2400" dirty="0" smtClean="0"/>
              <a:t>Потребують ручного оновлення при </a:t>
            </a:r>
            <a:r>
              <a:rPr lang="uk-UA" sz="2400" dirty="0"/>
              <a:t>зміні </a:t>
            </a:r>
            <a:r>
              <a:rPr lang="uk-UA" sz="2400" dirty="0" smtClean="0"/>
              <a:t>топології</a:t>
            </a:r>
          </a:p>
          <a:p>
            <a:pPr marL="236538" lvl="1" indent="-236538">
              <a:spcBef>
                <a:spcPct val="5000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  <a:defRPr/>
            </a:pPr>
            <a:r>
              <a:rPr lang="uk-UA" sz="2400" dirty="0" smtClean="0"/>
              <a:t>Перевагою є підвищений </a:t>
            </a:r>
            <a:r>
              <a:rPr lang="uk-UA" sz="2400" dirty="0"/>
              <a:t>рівень безпеки і можливість управління </a:t>
            </a:r>
            <a:r>
              <a:rPr lang="uk-UA" sz="2400" dirty="0" smtClean="0"/>
              <a:t>ресурсами</a:t>
            </a:r>
            <a:endParaRPr lang="uk-UA" sz="2400" dirty="0"/>
          </a:p>
          <a:p>
            <a:pPr>
              <a:defRPr/>
            </a:pPr>
            <a:r>
              <a:rPr lang="uk-UA" dirty="0" smtClean="0"/>
              <a:t>Статичний </a:t>
            </a:r>
            <a:r>
              <a:rPr lang="uk-UA" dirty="0"/>
              <a:t>маршрут до конкретної мережі</a:t>
            </a:r>
            <a:r>
              <a:rPr lang="en-US" dirty="0" smtClean="0"/>
              <a:t> </a:t>
            </a:r>
          </a:p>
          <a:p>
            <a:pPr lvl="1">
              <a:defRPr/>
            </a:pPr>
            <a:r>
              <a:rPr lang="en-US" b="1" dirty="0" err="1" smtClean="0"/>
              <a:t>ip</a:t>
            </a:r>
            <a:r>
              <a:rPr lang="en-US" b="1" dirty="0" smtClean="0"/>
              <a:t> route</a:t>
            </a:r>
            <a:r>
              <a:rPr lang="uk-UA" b="1" dirty="0" smtClean="0"/>
              <a:t> </a:t>
            </a:r>
            <a:r>
              <a:rPr lang="en-US" i="1" dirty="0" err="1" smtClean="0"/>
              <a:t>networkmask</a:t>
            </a:r>
            <a:r>
              <a:rPr lang="en-US" b="1" dirty="0" smtClean="0"/>
              <a:t> {</a:t>
            </a:r>
            <a:r>
              <a:rPr lang="en-US" i="1" dirty="0" smtClean="0"/>
              <a:t>next-hop-ip</a:t>
            </a:r>
            <a:r>
              <a:rPr lang="en-US" b="1" dirty="0" smtClean="0"/>
              <a:t> | </a:t>
            </a:r>
            <a:r>
              <a:rPr lang="en-US" i="1" dirty="0" smtClean="0"/>
              <a:t>exit-intf</a:t>
            </a:r>
            <a:r>
              <a:rPr lang="en-US" b="1" dirty="0" smtClean="0"/>
              <a:t>}</a:t>
            </a:r>
            <a:endParaRPr lang="en-US" dirty="0" smtClean="0"/>
          </a:p>
          <a:p>
            <a:pPr>
              <a:defRPr/>
            </a:pPr>
            <a:r>
              <a:rPr lang="uk-UA" sz="2400" dirty="0" smtClean="0">
                <a:ea typeface="+mn-ea"/>
                <a:cs typeface="+mn-cs"/>
              </a:rPr>
              <a:t>Якщо </a:t>
            </a:r>
            <a:r>
              <a:rPr lang="uk-UA" sz="2400" dirty="0">
                <a:ea typeface="+mn-ea"/>
                <a:cs typeface="+mn-cs"/>
              </a:rPr>
              <a:t>таблиця маршрутизації не містить шлях до мережі призначення, використовується статичний маршрут за замовчуванням.</a:t>
            </a:r>
          </a:p>
          <a:p>
            <a:pPr lvl="1">
              <a:defRPr/>
            </a:pPr>
            <a:r>
              <a:rPr lang="en-US" b="1" dirty="0" err="1"/>
              <a:t>ip</a:t>
            </a:r>
            <a:r>
              <a:rPr lang="en-US" b="1" dirty="0"/>
              <a:t> route</a:t>
            </a:r>
            <a:r>
              <a:rPr lang="uk-UA" b="1" dirty="0"/>
              <a:t> </a:t>
            </a:r>
            <a:r>
              <a:rPr lang="en-US" dirty="0" smtClean="0"/>
              <a:t>0.0.0.0 </a:t>
            </a:r>
            <a:r>
              <a:rPr lang="en-US" dirty="0"/>
              <a:t>0.0.0.0 </a:t>
            </a:r>
            <a:r>
              <a:rPr lang="en-US" b="1" dirty="0"/>
              <a:t>{</a:t>
            </a:r>
            <a:r>
              <a:rPr lang="en-US" i="1" dirty="0"/>
              <a:t>next-hop-</a:t>
            </a:r>
            <a:r>
              <a:rPr lang="en-US" i="1" dirty="0" err="1"/>
              <a:t>ip</a:t>
            </a:r>
            <a:r>
              <a:rPr lang="en-US" b="1" dirty="0"/>
              <a:t> | </a:t>
            </a:r>
            <a:r>
              <a:rPr lang="en-US" i="1" dirty="0"/>
              <a:t>exit-</a:t>
            </a:r>
            <a:r>
              <a:rPr lang="en-US" i="1" dirty="0" err="1"/>
              <a:t>intf</a:t>
            </a:r>
            <a:r>
              <a:rPr lang="en-US" b="1" dirty="0" smtClean="0"/>
              <a:t>}</a:t>
            </a:r>
            <a:endParaRPr lang="en-US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24703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8937" y="208346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uk-UA" dirty="0" smtClean="0"/>
              <a:t>Приклад </a:t>
            </a:r>
            <a:r>
              <a:rPr lang="uk-UA" dirty="0"/>
              <a:t>статичного маршруту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8970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631370" y="1451428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sz="1800" dirty="0" smtClean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580570" y="1400629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559481" y="1442585"/>
            <a:ext cx="8221662" cy="4437062"/>
          </a:xfrm>
        </p:spPr>
        <p:txBody>
          <a:bodyPr/>
          <a:lstStyle/>
          <a:p>
            <a:pPr lvl="1">
              <a:defRPr/>
            </a:pPr>
            <a:endParaRPr lang="en-US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 smtClean="0">
              <a:cs typeface="Arial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 l="48748" t="33929" r="18790" b="14484"/>
          <a:stretch>
            <a:fillRect/>
          </a:stretch>
        </p:blipFill>
        <p:spPr bwMode="auto">
          <a:xfrm>
            <a:off x="1799771" y="1596572"/>
            <a:ext cx="5341258" cy="4772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6273735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8937" y="176814"/>
            <a:ext cx="8439753" cy="838200"/>
          </a:xfrm>
        </p:spPr>
        <p:txBody>
          <a:bodyPr/>
          <a:lstStyle/>
          <a:p>
            <a:pPr eaLnBrk="1" hangingPunct="1">
              <a:defRPr/>
            </a:pPr>
            <a:r>
              <a:rPr lang="uk-UA" dirty="0" smtClean="0"/>
              <a:t>Приклад </a:t>
            </a:r>
            <a:r>
              <a:rPr lang="uk-UA" dirty="0"/>
              <a:t>статичного </a:t>
            </a:r>
            <a:r>
              <a:rPr lang="uk-UA" dirty="0" smtClean="0"/>
              <a:t>маршруту </a:t>
            </a:r>
            <a:r>
              <a:rPr lang="en-US" dirty="0" smtClean="0"/>
              <a:t>IPv6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8970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631370" y="1451428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sz="1800" dirty="0" smtClean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580570" y="1400629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559481" y="1442585"/>
            <a:ext cx="8221662" cy="4437062"/>
          </a:xfrm>
        </p:spPr>
        <p:txBody>
          <a:bodyPr/>
          <a:lstStyle/>
          <a:p>
            <a:pPr lvl="1">
              <a:defRPr/>
            </a:pPr>
            <a:endParaRPr lang="en-US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 smtClean="0">
              <a:cs typeface="Arial" charset="0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 l="48438" t="34276" r="18765" b="34375"/>
          <a:stretch>
            <a:fillRect/>
          </a:stretch>
        </p:blipFill>
        <p:spPr bwMode="auto">
          <a:xfrm>
            <a:off x="2365829" y="1407885"/>
            <a:ext cx="4267200" cy="2293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 l="48885" t="55903" r="18542" b="21478"/>
          <a:stretch>
            <a:fillRect/>
          </a:stretch>
        </p:blipFill>
        <p:spPr bwMode="auto">
          <a:xfrm>
            <a:off x="2438400" y="3831771"/>
            <a:ext cx="4238172" cy="1654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 cstate="print"/>
          <a:srcRect l="48996" t="58184" r="18431" b="23859"/>
          <a:stretch>
            <a:fillRect/>
          </a:stretch>
        </p:blipFill>
        <p:spPr bwMode="auto">
          <a:xfrm>
            <a:off x="2452915" y="5355772"/>
            <a:ext cx="4238172" cy="1313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8624588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2607" y="1155638"/>
            <a:ext cx="8371489" cy="870857"/>
          </a:xfrm>
        </p:spPr>
        <p:txBody>
          <a:bodyPr/>
          <a:lstStyle/>
          <a:p>
            <a:r>
              <a:rPr lang="uk-UA" dirty="0" smtClean="0"/>
              <a:t>Маршрутизатори використовують спеціалізовані порти і мережеві карти для з'єднання з іншими мережами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11030" y="110362"/>
            <a:ext cx="8145462" cy="838200"/>
          </a:xfrm>
        </p:spPr>
        <p:txBody>
          <a:bodyPr/>
          <a:lstStyle/>
          <a:p>
            <a:r>
              <a:rPr lang="uk-UA" dirty="0" smtClean="0"/>
              <a:t>Маршрутизатори – це комп'ютери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l="47522" t="29636" r="18120" b="14683"/>
          <a:stretch>
            <a:fillRect/>
          </a:stretch>
        </p:blipFill>
        <p:spPr bwMode="auto">
          <a:xfrm>
            <a:off x="2246960" y="2286723"/>
            <a:ext cx="4673602" cy="4258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6692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8937" y="34921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uk-UA" dirty="0" smtClean="0"/>
              <a:t>Динамічна маршрутизація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8970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631370" y="1451428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sz="1800" dirty="0" smtClean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580570" y="1400629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515938" y="1002389"/>
            <a:ext cx="8221662" cy="4437062"/>
          </a:xfrm>
        </p:spPr>
        <p:txBody>
          <a:bodyPr/>
          <a:lstStyle/>
          <a:p>
            <a:pPr>
              <a:defRPr/>
            </a:pPr>
            <a:r>
              <a:rPr lang="uk-UA" dirty="0" smtClean="0">
                <a:cs typeface="Arial" charset="0"/>
              </a:rPr>
              <a:t>Протоколи </a:t>
            </a:r>
            <a:r>
              <a:rPr lang="uk-UA" dirty="0">
                <a:cs typeface="Arial" charset="0"/>
              </a:rPr>
              <a:t>динамічної </a:t>
            </a:r>
            <a:r>
              <a:rPr lang="uk-UA" dirty="0" smtClean="0">
                <a:cs typeface="Arial" charset="0"/>
              </a:rPr>
              <a:t>маршрутизації:</a:t>
            </a:r>
          </a:p>
          <a:p>
            <a:pPr>
              <a:defRPr/>
            </a:pPr>
            <a:r>
              <a:rPr lang="uk-UA" dirty="0" smtClean="0">
                <a:cs typeface="Arial" charset="0"/>
              </a:rPr>
              <a:t>дозволяють </a:t>
            </a:r>
            <a:r>
              <a:rPr lang="uk-UA" dirty="0">
                <a:cs typeface="Arial" charset="0"/>
              </a:rPr>
              <a:t>маршрутизаторам </a:t>
            </a:r>
            <a:r>
              <a:rPr lang="uk-UA" dirty="0" smtClean="0">
                <a:cs typeface="Arial" charset="0"/>
              </a:rPr>
              <a:t>обмінюватись інформацією </a:t>
            </a:r>
            <a:r>
              <a:rPr lang="uk-UA" dirty="0">
                <a:cs typeface="Arial" charset="0"/>
              </a:rPr>
              <a:t>про надійність та стан віддалених </a:t>
            </a:r>
            <a:r>
              <a:rPr lang="uk-UA" dirty="0" smtClean="0">
                <a:cs typeface="Arial" charset="0"/>
              </a:rPr>
              <a:t>мереж</a:t>
            </a:r>
            <a:endParaRPr lang="uk-UA" dirty="0">
              <a:cs typeface="Arial" charset="0"/>
            </a:endParaRPr>
          </a:p>
          <a:p>
            <a:pPr>
              <a:defRPr/>
            </a:pPr>
            <a:r>
              <a:rPr lang="uk-UA" dirty="0">
                <a:cs typeface="Arial" charset="0"/>
              </a:rPr>
              <a:t>Виконують виявлення мережі і обслуговують таблиці </a:t>
            </a:r>
            <a:r>
              <a:rPr lang="uk-UA" dirty="0" smtClean="0">
                <a:cs typeface="Arial" charset="0"/>
              </a:rPr>
              <a:t>маршрутизації</a:t>
            </a:r>
            <a:endParaRPr lang="en-US" dirty="0" smtClean="0">
              <a:cs typeface="Arial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 l="48303" t="41667" r="16335" b="15873"/>
          <a:stretch>
            <a:fillRect/>
          </a:stretch>
        </p:blipFill>
        <p:spPr bwMode="auto">
          <a:xfrm>
            <a:off x="2111828" y="3216990"/>
            <a:ext cx="4789713" cy="3233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5048982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8937" y="176814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uk-UA" dirty="0"/>
              <a:t>Протоколи маршрутизації </a:t>
            </a:r>
            <a:r>
              <a:rPr lang="en-US" dirty="0" err="1"/>
              <a:t>IPv</a:t>
            </a:r>
            <a:r>
              <a:rPr lang="uk-UA" dirty="0"/>
              <a:t>4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8970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631370" y="1451428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sz="1800" dirty="0" smtClean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580570" y="1400629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515938" y="1428071"/>
            <a:ext cx="8221662" cy="4437062"/>
          </a:xfrm>
        </p:spPr>
        <p:txBody>
          <a:bodyPr/>
          <a:lstStyle/>
          <a:p>
            <a:r>
              <a:rPr lang="uk-UA" dirty="0" smtClean="0"/>
              <a:t>Маршрутизатори</a:t>
            </a:r>
            <a:r>
              <a:rPr lang="en-US" dirty="0" smtClean="0"/>
              <a:t> </a:t>
            </a:r>
            <a:r>
              <a:rPr lang="uk-UA" dirty="0"/>
              <a:t>можуть підтримувати </a:t>
            </a:r>
            <a:r>
              <a:rPr lang="uk-UA" dirty="0" smtClean="0"/>
              <a:t>різні протоколи динамічної маршрутизації</a:t>
            </a:r>
          </a:p>
          <a:p>
            <a:r>
              <a:rPr lang="uk-UA" dirty="0" smtClean="0"/>
              <a:t> Протоколи </a:t>
            </a:r>
            <a:r>
              <a:rPr lang="uk-UA" dirty="0"/>
              <a:t>динамічної маршрутизації </a:t>
            </a:r>
            <a:r>
              <a:rPr lang="en-US" dirty="0" smtClean="0"/>
              <a:t>IPv4</a:t>
            </a:r>
            <a:r>
              <a:rPr lang="uk-UA" dirty="0" smtClean="0"/>
              <a:t>:</a:t>
            </a:r>
          </a:p>
          <a:p>
            <a:r>
              <a:rPr lang="uk-UA" b="1" dirty="0" smtClean="0"/>
              <a:t>   </a:t>
            </a:r>
            <a:r>
              <a:rPr lang="en-US" b="1" dirty="0" smtClean="0"/>
              <a:t>EIGRP </a:t>
            </a:r>
            <a:r>
              <a:rPr lang="en-US" b="1" dirty="0"/>
              <a:t>–</a:t>
            </a:r>
            <a:r>
              <a:rPr lang="en-US" dirty="0"/>
              <a:t> Enhanced Interior Gateway Routing Protocol</a:t>
            </a:r>
          </a:p>
          <a:p>
            <a:r>
              <a:rPr lang="uk-UA" b="1" dirty="0" smtClean="0"/>
              <a:t>   </a:t>
            </a:r>
            <a:r>
              <a:rPr lang="en-US" b="1" dirty="0" smtClean="0"/>
              <a:t>OSPF </a:t>
            </a:r>
            <a:r>
              <a:rPr lang="en-US" b="1" dirty="0"/>
              <a:t>–</a:t>
            </a:r>
            <a:r>
              <a:rPr lang="en-US" dirty="0"/>
              <a:t> Open Shortest Path First</a:t>
            </a:r>
          </a:p>
          <a:p>
            <a:r>
              <a:rPr lang="uk-UA" b="1" dirty="0" smtClean="0"/>
              <a:t>   </a:t>
            </a:r>
            <a:r>
              <a:rPr lang="en-US" b="1" dirty="0" smtClean="0"/>
              <a:t>IS-IS </a:t>
            </a:r>
            <a:r>
              <a:rPr lang="en-US" b="1" dirty="0"/>
              <a:t>–</a:t>
            </a:r>
            <a:r>
              <a:rPr lang="en-US" dirty="0"/>
              <a:t> Intermediate System-to-Intermediate System</a:t>
            </a:r>
          </a:p>
          <a:p>
            <a:r>
              <a:rPr lang="uk-UA" b="1" dirty="0" smtClean="0"/>
              <a:t>   </a:t>
            </a:r>
            <a:r>
              <a:rPr lang="en-US" b="1" dirty="0" smtClean="0"/>
              <a:t>RIP </a:t>
            </a:r>
            <a:r>
              <a:rPr lang="en-US" b="1" dirty="0"/>
              <a:t>–</a:t>
            </a:r>
            <a:r>
              <a:rPr lang="en-US" dirty="0"/>
              <a:t> Routing Information Protocol</a:t>
            </a:r>
            <a:endParaRPr lang="uk-UA" dirty="0"/>
          </a:p>
          <a:p>
            <a:pPr>
              <a:buNone/>
              <a:defRPr/>
            </a:pPr>
            <a:endParaRPr lang="en-US" dirty="0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91390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54125" y="192580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uk-UA" dirty="0" smtClean="0"/>
              <a:t>Протоколи </a:t>
            </a:r>
            <a:r>
              <a:rPr lang="uk-UA" dirty="0"/>
              <a:t>маршрутизації </a:t>
            </a:r>
            <a:r>
              <a:rPr lang="en-US" dirty="0" err="1" smtClean="0"/>
              <a:t>IPv</a:t>
            </a:r>
            <a:r>
              <a:rPr lang="uk-UA" dirty="0" smtClean="0"/>
              <a:t>4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8970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631370" y="1451428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sz="1800" dirty="0" smtClean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580570" y="1400629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 l="48191" t="34127" r="16112" b="15278"/>
          <a:stretch>
            <a:fillRect/>
          </a:stretch>
        </p:blipFill>
        <p:spPr bwMode="auto">
          <a:xfrm>
            <a:off x="1741714" y="1465942"/>
            <a:ext cx="5370286" cy="4279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6384190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959" y="17681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uk-UA" dirty="0" smtClean="0"/>
              <a:t>Протоколи </a:t>
            </a:r>
            <a:r>
              <a:rPr lang="uk-UA" dirty="0"/>
              <a:t>маршрутизації </a:t>
            </a:r>
            <a:r>
              <a:rPr lang="en-US" dirty="0"/>
              <a:t>IPv6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-1658134" y="754243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515938" y="1428071"/>
            <a:ext cx="8221662" cy="4437062"/>
          </a:xfrm>
        </p:spPr>
        <p:txBody>
          <a:bodyPr/>
          <a:lstStyle/>
          <a:p>
            <a:r>
              <a:rPr lang="uk-UA" dirty="0" smtClean="0"/>
              <a:t>Маршрутизатори</a:t>
            </a:r>
            <a:r>
              <a:rPr lang="en-US" dirty="0" smtClean="0"/>
              <a:t> </a:t>
            </a:r>
            <a:r>
              <a:rPr lang="uk-UA" dirty="0"/>
              <a:t>можуть підтримувати різні протоколи динамічної </a:t>
            </a:r>
            <a:r>
              <a:rPr lang="uk-UA" dirty="0" smtClean="0"/>
              <a:t>маршрутизації </a:t>
            </a:r>
            <a:r>
              <a:rPr lang="en-US" dirty="0" err="1" smtClean="0"/>
              <a:t>IPv</a:t>
            </a:r>
            <a:r>
              <a:rPr lang="uk-UA" dirty="0" smtClean="0"/>
              <a:t>6:</a:t>
            </a:r>
          </a:p>
          <a:p>
            <a:r>
              <a:rPr lang="en-US" dirty="0" err="1"/>
              <a:t>RIPng</a:t>
            </a:r>
            <a:r>
              <a:rPr lang="en-US" dirty="0"/>
              <a:t> (RIP next generation)</a:t>
            </a:r>
          </a:p>
          <a:p>
            <a:r>
              <a:rPr lang="en-US" b="1" dirty="0"/>
              <a:t>OSPF v3</a:t>
            </a:r>
            <a:endParaRPr lang="en-US" dirty="0"/>
          </a:p>
          <a:p>
            <a:r>
              <a:rPr lang="en-US" dirty="0"/>
              <a:t>EIGRP for IPv6</a:t>
            </a:r>
          </a:p>
          <a:p>
            <a:r>
              <a:rPr lang="en-US" dirty="0"/>
              <a:t>MP-BGP4 (Multicast Protocol-Border Gateway Protocol</a:t>
            </a:r>
            <a:r>
              <a:rPr lang="en-US" dirty="0" smtClean="0"/>
              <a:t>)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14814641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19439" y="192580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uk-UA" dirty="0" smtClean="0"/>
              <a:t>Протоколи маршрутизації </a:t>
            </a:r>
            <a:r>
              <a:rPr lang="en-US" dirty="0" smtClean="0"/>
              <a:t>IPv6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580570" y="1400629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 l="48525" t="33730" r="16670" b="13691"/>
          <a:stretch>
            <a:fillRect/>
          </a:stretch>
        </p:blipFill>
        <p:spPr bwMode="auto">
          <a:xfrm>
            <a:off x="1422399" y="1451429"/>
            <a:ext cx="6139544" cy="5042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4049015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954" name="Rectangle 2"/>
          <p:cNvSpPr>
            <a:spLocks noGrp="1" noChangeArrowheads="1"/>
          </p:cNvSpPr>
          <p:nvPr>
            <p:ph type="title"/>
          </p:nvPr>
        </p:nvSpPr>
        <p:spPr>
          <a:xfrm>
            <a:off x="529514" y="26984"/>
            <a:ext cx="8145462" cy="838200"/>
          </a:xfrm>
        </p:spPr>
        <p:txBody>
          <a:bodyPr/>
          <a:lstStyle/>
          <a:p>
            <a:r>
              <a:rPr lang="uk-UA" altLang="uk-UA" dirty="0"/>
              <a:t>Підсумки</a:t>
            </a:r>
            <a:endParaRPr lang="en-US" altLang="uk-UA" dirty="0"/>
          </a:p>
        </p:txBody>
      </p:sp>
      <p:sp>
        <p:nvSpPr>
          <p:cNvPr id="1533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1403" y="994103"/>
            <a:ext cx="7940675" cy="5102225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uk-UA" altLang="uk-UA" sz="2200" dirty="0"/>
              <a:t>Всі маршрутизатори приймають рішення про маршрутизацію на основі інформації, що зберігається в таблицях маршрутизації</a:t>
            </a:r>
          </a:p>
          <a:p>
            <a:pPr>
              <a:lnSpc>
                <a:spcPct val="75000"/>
              </a:lnSpc>
            </a:pPr>
            <a:r>
              <a:rPr lang="uk-UA" altLang="uk-UA" sz="2200" dirty="0"/>
              <a:t>Маршрути можуть бути статично прописані адміністратором або динамічно отримані маршрутизатором через протокол маршрутизації</a:t>
            </a:r>
          </a:p>
          <a:p>
            <a:pPr>
              <a:lnSpc>
                <a:spcPct val="75000"/>
              </a:lnSpc>
            </a:pPr>
            <a:r>
              <a:rPr lang="uk-UA" altLang="uk-UA" sz="2200" dirty="0"/>
              <a:t>Протоколи маршрутизації використовують алгоритми “вектор відстані” або “стан каналу” для розрахунку оптимальних маршрутів для кожного призначення</a:t>
            </a:r>
          </a:p>
          <a:p>
            <a:pPr>
              <a:lnSpc>
                <a:spcPct val="75000"/>
              </a:lnSpc>
            </a:pPr>
            <a:r>
              <a:rPr lang="uk-UA" altLang="uk-UA" sz="2200" dirty="0"/>
              <a:t>Такі критерії, як зручність управління, простота налаштування та ефективність необхідно враховувати при виборі протоколу маршрутизації для використання в рамках організації</a:t>
            </a:r>
          </a:p>
          <a:p>
            <a:pPr>
              <a:lnSpc>
                <a:spcPct val="75000"/>
              </a:lnSpc>
            </a:pPr>
            <a:r>
              <a:rPr lang="uk-UA" altLang="uk-UA" sz="2200" dirty="0"/>
              <a:t>Організації називають також автономної системи</a:t>
            </a:r>
          </a:p>
          <a:p>
            <a:pPr>
              <a:lnSpc>
                <a:spcPct val="75000"/>
              </a:lnSpc>
            </a:pPr>
            <a:r>
              <a:rPr lang="uk-UA" altLang="uk-UA" sz="2200" dirty="0"/>
              <a:t>Протоколи зовнішньої маршрутизації управляють потоками трафіку між автономними системами</a:t>
            </a:r>
          </a:p>
          <a:p>
            <a:pPr>
              <a:lnSpc>
                <a:spcPct val="75000"/>
              </a:lnSpc>
            </a:pPr>
            <a:r>
              <a:rPr lang="uk-UA" altLang="uk-UA" sz="2200" dirty="0"/>
              <a:t>Провайдери обробляють </a:t>
            </a:r>
            <a:r>
              <a:rPr lang="uk-UA" altLang="uk-UA" sz="2200" dirty="0" err="1"/>
              <a:t>інтернет-трафік</a:t>
            </a:r>
            <a:r>
              <a:rPr lang="uk-UA" altLang="uk-UA" sz="2200" dirty="0"/>
              <a:t> за допомогою політик маршрутизації</a:t>
            </a:r>
            <a:endParaRPr lang="en-US" altLang="uk-UA" sz="2200" dirty="0"/>
          </a:p>
          <a:p>
            <a:pPr>
              <a:lnSpc>
                <a:spcPct val="75000"/>
              </a:lnSpc>
              <a:buFont typeface="Wingdings" pitchFamily="2" charset="2"/>
              <a:buNone/>
            </a:pPr>
            <a:endParaRPr lang="en-US" altLang="uk-UA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8372" y="1139874"/>
            <a:ext cx="8082204" cy="870857"/>
          </a:xfrm>
        </p:spPr>
        <p:txBody>
          <a:bodyPr/>
          <a:lstStyle/>
          <a:p>
            <a:r>
              <a:rPr lang="uk-UA" dirty="0" smtClean="0"/>
              <a:t>Маршрутизатор можна підключити до кількох  мереж</a:t>
            </a:r>
          </a:p>
          <a:p>
            <a:r>
              <a:rPr lang="uk-UA" dirty="0" smtClean="0"/>
              <a:t>Маршрутизатор має кілька інтерфейсів, кожен в іншій мережі IP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5669" y="174649"/>
            <a:ext cx="8497613" cy="838200"/>
          </a:xfrm>
        </p:spPr>
        <p:txBody>
          <a:bodyPr/>
          <a:lstStyle/>
          <a:p>
            <a:r>
              <a:rPr lang="uk-UA" dirty="0" smtClean="0"/>
              <a:t>Маршрутизатори</a:t>
            </a:r>
            <a:r>
              <a:rPr lang="en-US" dirty="0" smtClean="0"/>
              <a:t> </a:t>
            </a:r>
            <a:r>
              <a:rPr lang="uk-UA" dirty="0" smtClean="0"/>
              <a:t>з'єднують мережі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l="47075" t="31548" r="17563" b="14484"/>
          <a:stretch>
            <a:fillRect/>
          </a:stretch>
        </p:blipFill>
        <p:spPr bwMode="auto">
          <a:xfrm>
            <a:off x="3859548" y="2454165"/>
            <a:ext cx="4601028" cy="394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2094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1124" y="1407886"/>
            <a:ext cx="7602989" cy="4891314"/>
          </a:xfrm>
        </p:spPr>
        <p:txBody>
          <a:bodyPr/>
          <a:lstStyle/>
          <a:p>
            <a:pPr marL="236538" lvl="1" indent="-236538">
              <a:spcBef>
                <a:spcPct val="5000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</a:pPr>
            <a:r>
              <a:rPr lang="uk-UA" sz="2400" dirty="0" smtClean="0">
                <a:ea typeface="+mn-ea"/>
                <a:cs typeface="+mn-cs"/>
              </a:rPr>
              <a:t>Визначають </a:t>
            </a:r>
            <a:r>
              <a:rPr lang="uk-UA" sz="2400" dirty="0">
                <a:ea typeface="+mn-ea"/>
                <a:cs typeface="+mn-cs"/>
              </a:rPr>
              <a:t>найкращий шлях для відправки пакетів</a:t>
            </a:r>
          </a:p>
          <a:p>
            <a:pPr lvl="1"/>
            <a:r>
              <a:rPr lang="uk-UA" dirty="0" smtClean="0"/>
              <a:t>Використовують таблицю маршрутизації для визначення шляху</a:t>
            </a:r>
          </a:p>
          <a:p>
            <a:r>
              <a:rPr lang="uk-UA" dirty="0" smtClean="0"/>
              <a:t>Пересилають пакети до місця призначення</a:t>
            </a:r>
            <a:endParaRPr lang="en-US" dirty="0" smtClean="0"/>
          </a:p>
          <a:p>
            <a:pPr lvl="1"/>
            <a:r>
              <a:rPr lang="uk-UA" dirty="0" smtClean="0"/>
              <a:t>Пересилають пакет на інтерфейс зазначений в таблиці маршрутизації </a:t>
            </a:r>
          </a:p>
          <a:p>
            <a:pPr lvl="1"/>
            <a:r>
              <a:rPr lang="uk-UA" dirty="0" smtClean="0"/>
              <a:t>Інкапсулюють пакет та пересилають до місця призначення</a:t>
            </a:r>
          </a:p>
          <a:p>
            <a:r>
              <a:rPr lang="uk-UA" dirty="0" smtClean="0"/>
              <a:t>Маршрутизатори </a:t>
            </a:r>
            <a:r>
              <a:rPr lang="uk-UA" dirty="0"/>
              <a:t>використовують статичні маршрути та протоколи динамічної маршрутизації, щоб дізнатися про </a:t>
            </a:r>
            <a:r>
              <a:rPr lang="uk-UA" dirty="0" smtClean="0"/>
              <a:t>віддалені мережі та </a:t>
            </a:r>
            <a:r>
              <a:rPr lang="uk-UA" dirty="0"/>
              <a:t>будувати свої таблиці маршрутизації</a:t>
            </a:r>
            <a:endParaRPr lang="en-US" dirty="0" smtClean="0"/>
          </a:p>
          <a:p>
            <a:pPr lvl="1"/>
            <a:r>
              <a:rPr lang="uk-UA" sz="2400" dirty="0" smtClean="0">
                <a:ea typeface="+mn-ea"/>
                <a:cs typeface="+mn-cs"/>
              </a:rPr>
              <a:t>.</a:t>
            </a:r>
            <a:endParaRPr lang="en-US" sz="2400" dirty="0">
              <a:ea typeface="+mn-ea"/>
              <a:cs typeface="+mn-cs"/>
            </a:endParaRPr>
          </a:p>
          <a:p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537256"/>
            <a:ext cx="8145462" cy="838200"/>
          </a:xfrm>
        </p:spPr>
        <p:txBody>
          <a:bodyPr/>
          <a:lstStyle/>
          <a:p>
            <a:r>
              <a:rPr lang="uk-UA" dirty="0" smtClean="0"/>
              <a:t>Маршрутизатори вибирають найкращі маршрути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3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1124" y="1407886"/>
            <a:ext cx="7602989" cy="885371"/>
          </a:xfrm>
        </p:spPr>
        <p:txBody>
          <a:bodyPr/>
          <a:lstStyle/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537256"/>
            <a:ext cx="8145462" cy="838200"/>
          </a:xfrm>
        </p:spPr>
        <p:txBody>
          <a:bodyPr/>
          <a:lstStyle/>
          <a:p>
            <a:r>
              <a:rPr lang="uk-UA" dirty="0" smtClean="0"/>
              <a:t>Маршрутизатори вибирають найкращі маршрути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 l="39940" t="31548" r="21888" b="20238"/>
          <a:stretch>
            <a:fillRect/>
          </a:stretch>
        </p:blipFill>
        <p:spPr bwMode="auto">
          <a:xfrm>
            <a:off x="1057394" y="1625599"/>
            <a:ext cx="6707750" cy="4441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2585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1466" y="1393372"/>
            <a:ext cx="7290934" cy="4891314"/>
          </a:xfrm>
        </p:spPr>
        <p:txBody>
          <a:bodyPr/>
          <a:lstStyle/>
          <a:p>
            <a:r>
              <a:rPr lang="uk-UA" sz="2000" b="1" dirty="0" smtClean="0">
                <a:solidFill>
                  <a:srgbClr val="000000"/>
                </a:solidFill>
              </a:rPr>
              <a:t>Програмна комутація (</a:t>
            </a:r>
            <a:r>
              <a:rPr lang="uk-UA" sz="2000" b="1" dirty="0" smtClean="0"/>
              <a:t>Process switching) </a:t>
            </a:r>
            <a:r>
              <a:rPr lang="uk-UA" sz="2000" dirty="0" smtClean="0"/>
              <a:t>– застарілий механізм пересилки пакетів, все ще доступний для маршрутизаторів Cisco</a:t>
            </a:r>
          </a:p>
          <a:p>
            <a:r>
              <a:rPr lang="uk-UA" sz="2000" b="1" dirty="0" smtClean="0"/>
              <a:t>Швидка комутація (Fast switching) </a:t>
            </a:r>
            <a:r>
              <a:rPr lang="uk-UA" sz="2000" dirty="0" smtClean="0"/>
              <a:t>– поширений механізм пересилання пакетів, який використовує кеш-пам’ять швидкої комутації для зберігання інформації наступного переходу</a:t>
            </a:r>
          </a:p>
          <a:p>
            <a:r>
              <a:rPr lang="uk-UA" sz="2000" b="1" dirty="0" smtClean="0"/>
              <a:t>Cisco Express Forwarding (CEF) – </a:t>
            </a:r>
            <a:r>
              <a:rPr lang="uk-UA" sz="2000" dirty="0" smtClean="0"/>
              <a:t>сучасна технологія, швидкий механізм пересилання пакетів. Створення записів в таблиці маршрутизації здійснюється не пакетами, як при швидкій комутації, а змінами напрямів передавання  </a:t>
            </a:r>
          </a:p>
          <a:p>
            <a:endParaRPr lang="uk-UA" sz="2000" dirty="0"/>
          </a:p>
          <a:p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5383" y="174649"/>
            <a:ext cx="8145462" cy="838200"/>
          </a:xfrm>
        </p:spPr>
        <p:txBody>
          <a:bodyPr/>
          <a:lstStyle/>
          <a:p>
            <a:r>
              <a:rPr lang="uk-UA" dirty="0" smtClean="0"/>
              <a:t>Методи пересилання пакетів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13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06_Title/Bullet_Cisco White Temp">
  <a:themeElements>
    <a:clrScheme name="2006_Title/Bullet_Cisco White Temp 1">
      <a:dk1>
        <a:srgbClr val="000000"/>
      </a:dk1>
      <a:lt1>
        <a:srgbClr val="FFFFFF"/>
      </a:lt1>
      <a:dk2>
        <a:srgbClr val="0183B7"/>
      </a:dk2>
      <a:lt2>
        <a:srgbClr val="8E8E95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2006_Title/Bullet_Cisco White Tem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796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uk-UA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796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uk-UA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006_Title/Bullet_Cisco White Temp 1">
        <a:dk1>
          <a:srgbClr val="000000"/>
        </a:dk1>
        <a:lt1>
          <a:srgbClr val="FFFFFF"/>
        </a:lt1>
        <a:dk2>
          <a:srgbClr val="0183B7"/>
        </a:dk2>
        <a:lt2>
          <a:srgbClr val="8E8E95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006_Segue/Q&amp;A_Cisco White Temp">
  <a:themeElements>
    <a:clrScheme name="2006_Segue/Q&amp;A_Cisco White Temp 1">
      <a:dk1>
        <a:srgbClr val="000000"/>
      </a:dk1>
      <a:lt1>
        <a:srgbClr val="FFFFFF"/>
      </a:lt1>
      <a:dk2>
        <a:srgbClr val="0183B7"/>
      </a:dk2>
      <a:lt2>
        <a:srgbClr val="8E8E95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2006_Segue/Q&amp;A_Cisco White Tem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796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uk-UA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796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uk-UA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006_Segue/Q&amp;A_Cisco White Temp 1">
        <a:dk1>
          <a:srgbClr val="000000"/>
        </a:dk1>
        <a:lt1>
          <a:srgbClr val="FFFFFF"/>
        </a:lt1>
        <a:dk2>
          <a:srgbClr val="0183B7"/>
        </a:dk2>
        <a:lt2>
          <a:srgbClr val="8E8E95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Ciscopresentationwhite.10.3.06</Template>
  <TotalTime>14157</TotalTime>
  <Pages>28</Pages>
  <Words>2019</Words>
  <Application>Microsoft Office PowerPoint</Application>
  <PresentationFormat>Экран (4:3)</PresentationFormat>
  <Paragraphs>576</Paragraphs>
  <Slides>55</Slides>
  <Notes>55</Notes>
  <HiddenSlides>0</HiddenSlides>
  <MMClips>0</MMClip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слайдов</vt:lpstr>
      </vt:variant>
      <vt:variant>
        <vt:i4>55</vt:i4>
      </vt:variant>
    </vt:vector>
  </HeadingPairs>
  <TitlesOfParts>
    <vt:vector size="57" baseType="lpstr">
      <vt:lpstr>2006_Title/Bullet_Cisco White Temp</vt:lpstr>
      <vt:lpstr>2006_Segue/Q&amp;A_Cisco White Temp</vt:lpstr>
      <vt:lpstr>Маршрутизація</vt:lpstr>
      <vt:lpstr>Характеристики мережі</vt:lpstr>
      <vt:lpstr>Функції маршрутизатора</vt:lpstr>
      <vt:lpstr>Маршрутизатори – це комп'ютери</vt:lpstr>
      <vt:lpstr>Маршрутизатори – це комп'ютери</vt:lpstr>
      <vt:lpstr>Маршрутизатори з'єднують мережі</vt:lpstr>
      <vt:lpstr>Маршрутизатори вибирають найкращі маршрути</vt:lpstr>
      <vt:lpstr>Маршрутизатори вибирають найкращі маршрути</vt:lpstr>
      <vt:lpstr>Методи пересилання пакетів</vt:lpstr>
      <vt:lpstr>Методи пересилання пакетів</vt:lpstr>
      <vt:lpstr>Підключення до мережі</vt:lpstr>
      <vt:lpstr>Шлюз за замовчуванням  Default Gateways</vt:lpstr>
      <vt:lpstr>Шлюз за замовчуванням  Default Gateways</vt:lpstr>
      <vt:lpstr>Документування мережевої адресації</vt:lpstr>
      <vt:lpstr>Активація IP-адресації на вузлі</vt:lpstr>
      <vt:lpstr>Активація IP-адресації на вузлі</vt:lpstr>
      <vt:lpstr>Світлодіодні індикатори пристроїв LEDs</vt:lpstr>
      <vt:lpstr>Консольний доступ</vt:lpstr>
      <vt:lpstr>Консольний доступ</vt:lpstr>
      <vt:lpstr>Активація IP-адресації на комутаторі</vt:lpstr>
      <vt:lpstr>Конфігурація основних налаштувань маршрутизатора </vt:lpstr>
      <vt:lpstr>Налаштування інтерфейсів маршрутизатора </vt:lpstr>
      <vt:lpstr>Налаштування IPv6 інтерфейсів маршрутизатора</vt:lpstr>
      <vt:lpstr>Налаштування IPv6 інтерфейсів маршрутизатора</vt:lpstr>
      <vt:lpstr> Налаштування інтерфейсу Loopback</vt:lpstr>
      <vt:lpstr>Перевірка налаштувань інтерфейсів</vt:lpstr>
      <vt:lpstr>Перевірка налаштувань інтерфейсів</vt:lpstr>
      <vt:lpstr>Фільтрація вихідних даних  команд show</vt:lpstr>
      <vt:lpstr>Відображення історії команд</vt:lpstr>
      <vt:lpstr>Функції комутації маршрутизатора</vt:lpstr>
      <vt:lpstr>Відправка пакета</vt:lpstr>
      <vt:lpstr>Пересилання пакета до наступного переходу</vt:lpstr>
      <vt:lpstr>Маршрутизація пакетів</vt:lpstr>
      <vt:lpstr>Досягнення місця призначення</vt:lpstr>
      <vt:lpstr>Рішення маршрутизації</vt:lpstr>
      <vt:lpstr>Оптимальний маршрут</vt:lpstr>
      <vt:lpstr>Оптимальний маршрут</vt:lpstr>
      <vt:lpstr>Адміністративна відстань</vt:lpstr>
      <vt:lpstr>Динамічна маршрутизація</vt:lpstr>
      <vt:lpstr>Адміністративна відстань</vt:lpstr>
      <vt:lpstr>Таблиця маршрутизації</vt:lpstr>
      <vt:lpstr>Джерела таблиці маршрутизації</vt:lpstr>
      <vt:lpstr>Джерела таблиці маршрутизації</vt:lpstr>
      <vt:lpstr>Записи про віддалені мережі в таблиці маршрутизації</vt:lpstr>
      <vt:lpstr>Інтерфейси з прямим підключенням</vt:lpstr>
      <vt:lpstr>Приклад маршруту IPv6 з прямим підключенням</vt:lpstr>
      <vt:lpstr>Статичні маршрути</vt:lpstr>
      <vt:lpstr>Приклад статичного маршруту</vt:lpstr>
      <vt:lpstr>Приклад статичного маршруту IPv6</vt:lpstr>
      <vt:lpstr>Динамічна маршрутизація</vt:lpstr>
      <vt:lpstr> Протоколи маршрутизації IPv4</vt:lpstr>
      <vt:lpstr>Протоколи маршрутизації IPv4</vt:lpstr>
      <vt:lpstr>Протоколи маршрутизації IPv6</vt:lpstr>
      <vt:lpstr>Протоколи маршрутизації IPv6</vt:lpstr>
      <vt:lpstr>Підсумки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Internet and Its Uses</dc:title>
  <dc:creator>CLI</dc:creator>
  <cp:lastModifiedBy>MIK</cp:lastModifiedBy>
  <cp:revision>361</cp:revision>
  <cp:lastPrinted>1999-01-27T00:54:54Z</cp:lastPrinted>
  <dcterms:created xsi:type="dcterms:W3CDTF">2002-08-27T12:04:17Z</dcterms:created>
  <dcterms:modified xsi:type="dcterms:W3CDTF">2014-12-15T21:39:07Z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Jenita Bangloy">
    <vt:lpwstr>12.21.01 - Copyright date changed to 2002</vt:lpwstr>
  </property>
  <property fmtid="{D5CDD505-2E9C-101B-9397-08002B2CF9AE}" pid="3" name="Jenita ">
    <vt:lpwstr>12.21.01 - Line tool now defaults to 3 points size and black color. Previous version created white line which is not visible</vt:lpwstr>
  </property>
  <property fmtid="{D5CDD505-2E9C-101B-9397-08002B2CF9AE}" pid="4" name="JBangloy">
    <vt:lpwstr>12.21.01 - All remaining Helvetica changed to Arial</vt:lpwstr>
  </property>
</Properties>
</file>